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80"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8F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42" autoAdjust="0"/>
  </p:normalViewPr>
  <p:slideViewPr>
    <p:cSldViewPr snapToGrid="0">
      <p:cViewPr varScale="1">
        <p:scale>
          <a:sx n="75" d="100"/>
          <a:sy n="75" d="100"/>
        </p:scale>
        <p:origin x="9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6E7370-4DF2-4404-B01E-1E1EF1D3C43B}" type="datetimeFigureOut">
              <a:rPr lang="en-MY" smtClean="0"/>
              <a:t>30/6/2025</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DA965F-394F-4208-A035-750E1EED6749}" type="slidenum">
              <a:rPr lang="en-MY" smtClean="0"/>
              <a:t>‹#›</a:t>
            </a:fld>
            <a:endParaRPr lang="en-MY"/>
          </a:p>
        </p:txBody>
      </p:sp>
    </p:spTree>
    <p:extLst>
      <p:ext uri="{BB962C8B-B14F-4D97-AF65-F5344CB8AC3E}">
        <p14:creationId xmlns:p14="http://schemas.microsoft.com/office/powerpoint/2010/main" val="150474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8DA965F-394F-4208-A035-750E1EED6749}" type="slidenum">
              <a:rPr lang="en-MY" smtClean="0"/>
              <a:t>1</a:t>
            </a:fld>
            <a:endParaRPr lang="en-MY"/>
          </a:p>
        </p:txBody>
      </p:sp>
    </p:spTree>
    <p:extLst>
      <p:ext uri="{BB962C8B-B14F-4D97-AF65-F5344CB8AC3E}">
        <p14:creationId xmlns:p14="http://schemas.microsoft.com/office/powerpoint/2010/main" val="237099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28DA965F-394F-4208-A035-750E1EED6749}" type="slidenum">
              <a:rPr lang="en-MY" smtClean="0"/>
              <a:t>2</a:t>
            </a:fld>
            <a:endParaRPr lang="en-MY"/>
          </a:p>
        </p:txBody>
      </p:sp>
    </p:spTree>
    <p:extLst>
      <p:ext uri="{BB962C8B-B14F-4D97-AF65-F5344CB8AC3E}">
        <p14:creationId xmlns:p14="http://schemas.microsoft.com/office/powerpoint/2010/main" val="6635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28DA965F-394F-4208-A035-750E1EED6749}" type="slidenum">
              <a:rPr lang="en-MY" smtClean="0"/>
              <a:t>3</a:t>
            </a:fld>
            <a:endParaRPr lang="en-MY"/>
          </a:p>
        </p:txBody>
      </p:sp>
    </p:spTree>
    <p:extLst>
      <p:ext uri="{BB962C8B-B14F-4D97-AF65-F5344CB8AC3E}">
        <p14:creationId xmlns:p14="http://schemas.microsoft.com/office/powerpoint/2010/main" val="1497755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8DA965F-394F-4208-A035-750E1EED6749}" type="slidenum">
              <a:rPr lang="en-MY" smtClean="0"/>
              <a:t>6</a:t>
            </a:fld>
            <a:endParaRPr lang="en-MY"/>
          </a:p>
        </p:txBody>
      </p:sp>
    </p:spTree>
    <p:extLst>
      <p:ext uri="{BB962C8B-B14F-4D97-AF65-F5344CB8AC3E}">
        <p14:creationId xmlns:p14="http://schemas.microsoft.com/office/powerpoint/2010/main" val="148219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8D8A-5CC1-BD57-0B26-765553777A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4A06F495-0A16-35BD-49AB-6244B9CDA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054DB560-0F45-1DA8-2D87-DAB00D748F24}"/>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5" name="Footer Placeholder 4">
            <a:extLst>
              <a:ext uri="{FF2B5EF4-FFF2-40B4-BE49-F238E27FC236}">
                <a16:creationId xmlns:a16="http://schemas.microsoft.com/office/drawing/2014/main" id="{7E1675D2-441B-2419-D214-F6F8874CE13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02F0982-1D82-4667-0C60-DC4E251E8561}"/>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763674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24EE-53CE-2894-D4F3-28AE134CC0E9}"/>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05B0F80-48D1-91B9-C106-101503F8D3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301FD4B-2F30-F159-41A6-9B60627B6DD0}"/>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5" name="Footer Placeholder 4">
            <a:extLst>
              <a:ext uri="{FF2B5EF4-FFF2-40B4-BE49-F238E27FC236}">
                <a16:creationId xmlns:a16="http://schemas.microsoft.com/office/drawing/2014/main" id="{2DDDC1B2-2971-87B4-4BA9-D3AA8E76E83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37CB47F-EDA5-AB81-4F4A-B05852E62752}"/>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638303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BB9487-E86D-DEB0-4C0B-B14776CD5B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E5ED62D9-CDBA-2D74-B29A-AABE139405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B6E4599-54CF-43C1-BEF7-5D1CA6890C73}"/>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5" name="Footer Placeholder 4">
            <a:extLst>
              <a:ext uri="{FF2B5EF4-FFF2-40B4-BE49-F238E27FC236}">
                <a16:creationId xmlns:a16="http://schemas.microsoft.com/office/drawing/2014/main" id="{4B6D3966-D111-36E6-A72E-6533BB02BF9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D9B75DB-3360-150E-7177-9EB9719DD8C5}"/>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387777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1D094-C4C1-DC83-6959-C8B9B61DF96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6C3E209F-7D00-1145-A2F7-1AAF71BE5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4046B02-40FD-CB69-A950-F9EA7842AA88}"/>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5" name="Footer Placeholder 4">
            <a:extLst>
              <a:ext uri="{FF2B5EF4-FFF2-40B4-BE49-F238E27FC236}">
                <a16:creationId xmlns:a16="http://schemas.microsoft.com/office/drawing/2014/main" id="{1066A526-F5C1-517E-8B93-8BD1CB8E3CB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F3D10BC-AC7F-27FD-9B77-34A50CF1505C}"/>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1249331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CE82-2FCD-546B-FE2A-4C58F3E691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029F5216-A99A-C3AC-67D4-74AA46F9A1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2005D6-895C-28E6-118D-D41939FAFF19}"/>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5" name="Footer Placeholder 4">
            <a:extLst>
              <a:ext uri="{FF2B5EF4-FFF2-40B4-BE49-F238E27FC236}">
                <a16:creationId xmlns:a16="http://schemas.microsoft.com/office/drawing/2014/main" id="{5649E074-0DDA-C961-9FCF-84665DBF9D4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C285773-EE20-23F3-B0E1-6B15C624A35A}"/>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292028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26C27-429C-65DB-3BF3-8800A846FEBF}"/>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B26C3D47-59F5-26D5-01D4-94210BB3BD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14AADBB4-03CC-121C-B86D-F4D2613F65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55E1A2FF-5BBC-2BAE-B2AA-D665E8A1FB38}"/>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6" name="Footer Placeholder 5">
            <a:extLst>
              <a:ext uri="{FF2B5EF4-FFF2-40B4-BE49-F238E27FC236}">
                <a16:creationId xmlns:a16="http://schemas.microsoft.com/office/drawing/2014/main" id="{2109C33A-109A-6D11-64DD-6CE4AC43DBC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009E1FB-FE7C-0CD5-2501-6AA1947C8280}"/>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2937844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A69A-647E-7370-AD58-18EF513F0C34}"/>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79391235-6CDA-18E6-B2FA-03D27C6D2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347C8F-E267-F27D-3723-6A87F15889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A944090E-86B5-8AA3-AEBB-49C4F53F9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E0678D-42DF-6391-499C-A0A500995A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85F60F5D-B478-C8A8-78FB-A80FD3FFD321}"/>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8" name="Footer Placeholder 7">
            <a:extLst>
              <a:ext uri="{FF2B5EF4-FFF2-40B4-BE49-F238E27FC236}">
                <a16:creationId xmlns:a16="http://schemas.microsoft.com/office/drawing/2014/main" id="{414EF283-2A97-65D2-ECD6-DC1C38D3949C}"/>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4E423ECA-C41B-BEC0-9785-0233E3FA69DC}"/>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339975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65CFE-188B-8C8E-7271-6D54AC8EEE88}"/>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440C45EB-B936-C2C6-0C9B-467A5716895B}"/>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4" name="Footer Placeholder 3">
            <a:extLst>
              <a:ext uri="{FF2B5EF4-FFF2-40B4-BE49-F238E27FC236}">
                <a16:creationId xmlns:a16="http://schemas.microsoft.com/office/drawing/2014/main" id="{D157FC83-19AE-9A76-D257-18B3DD7863A6}"/>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8CEB7BBB-C95C-327D-D99F-75EF476EC0DB}"/>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1201449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4A341D-9B0A-0115-9EC5-EAC484004A34}"/>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3" name="Footer Placeholder 2">
            <a:extLst>
              <a:ext uri="{FF2B5EF4-FFF2-40B4-BE49-F238E27FC236}">
                <a16:creationId xmlns:a16="http://schemas.microsoft.com/office/drawing/2014/main" id="{CA21AC15-10E9-DF8C-DDBD-5CA715D7DB76}"/>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E5291978-2651-4737-8A6F-35F9F701F976}"/>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2925555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A48E-D207-AFD6-418D-98CF046A1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7AC7C7DE-9E60-B2E9-834B-6B5B05D8F4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40D917D7-193C-63E8-A6D9-FC3D145E9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D4EA25-1DA4-9D36-6C18-7B0DEEB7BBA4}"/>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6" name="Footer Placeholder 5">
            <a:extLst>
              <a:ext uri="{FF2B5EF4-FFF2-40B4-BE49-F238E27FC236}">
                <a16:creationId xmlns:a16="http://schemas.microsoft.com/office/drawing/2014/main" id="{DDC3A2D4-D012-7047-8DD5-8AAE926C547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7CDBB32E-DD83-7B08-0C21-26EBE35F91BE}"/>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26772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DB50-594E-DE03-D5B1-01465B7526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64D55E0D-2AE5-0A79-2902-2243621CD1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9C51993E-2BD4-1F65-30AA-33CBF2CBB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120FE-7FDA-6D06-998D-45325CF6C5D1}"/>
              </a:ext>
            </a:extLst>
          </p:cNvPr>
          <p:cNvSpPr>
            <a:spLocks noGrp="1"/>
          </p:cNvSpPr>
          <p:nvPr>
            <p:ph type="dt" sz="half" idx="10"/>
          </p:nvPr>
        </p:nvSpPr>
        <p:spPr/>
        <p:txBody>
          <a:bodyPr/>
          <a:lstStyle/>
          <a:p>
            <a:fld id="{133E0173-C9A2-4C11-A98C-E22D65350B39}" type="datetimeFigureOut">
              <a:rPr lang="en-MY" smtClean="0"/>
              <a:t>30/6/2025</a:t>
            </a:fld>
            <a:endParaRPr lang="en-MY"/>
          </a:p>
        </p:txBody>
      </p:sp>
      <p:sp>
        <p:nvSpPr>
          <p:cNvPr id="6" name="Footer Placeholder 5">
            <a:extLst>
              <a:ext uri="{FF2B5EF4-FFF2-40B4-BE49-F238E27FC236}">
                <a16:creationId xmlns:a16="http://schemas.microsoft.com/office/drawing/2014/main" id="{2AA8603E-B7F8-51F0-3D0B-8C6931C1220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9EEADE5-B04A-AC7F-836A-992444C2D103}"/>
              </a:ext>
            </a:extLst>
          </p:cNvPr>
          <p:cNvSpPr>
            <a:spLocks noGrp="1"/>
          </p:cNvSpPr>
          <p:nvPr>
            <p:ph type="sldNum" sz="quarter" idx="12"/>
          </p:nvPr>
        </p:nvSpPr>
        <p:spPr/>
        <p:txBody>
          <a:bodyPr/>
          <a:lstStyle/>
          <a:p>
            <a:fld id="{419B2B46-A67C-4033-A815-E1388E8DE281}" type="slidenum">
              <a:rPr lang="en-MY" smtClean="0"/>
              <a:t>‹#›</a:t>
            </a:fld>
            <a:endParaRPr lang="en-MY"/>
          </a:p>
        </p:txBody>
      </p:sp>
    </p:spTree>
    <p:extLst>
      <p:ext uri="{BB962C8B-B14F-4D97-AF65-F5344CB8AC3E}">
        <p14:creationId xmlns:p14="http://schemas.microsoft.com/office/powerpoint/2010/main" val="2587549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B1920-81A1-B190-1C4C-D1F40BC5D4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9CD61D4-BD05-2C42-8C4A-F76E7819E1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22FDC6D-FF18-AC64-B6CA-157C47B71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3E0173-C9A2-4C11-A98C-E22D65350B39}" type="datetimeFigureOut">
              <a:rPr lang="en-MY" smtClean="0"/>
              <a:t>30/6/2025</a:t>
            </a:fld>
            <a:endParaRPr lang="en-MY"/>
          </a:p>
        </p:txBody>
      </p:sp>
      <p:sp>
        <p:nvSpPr>
          <p:cNvPr id="5" name="Footer Placeholder 4">
            <a:extLst>
              <a:ext uri="{FF2B5EF4-FFF2-40B4-BE49-F238E27FC236}">
                <a16:creationId xmlns:a16="http://schemas.microsoft.com/office/drawing/2014/main" id="{E6BEAE42-44A5-B3DD-2673-9F0FEE252C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Y"/>
          </a:p>
        </p:txBody>
      </p:sp>
      <p:sp>
        <p:nvSpPr>
          <p:cNvPr id="6" name="Slide Number Placeholder 5">
            <a:extLst>
              <a:ext uri="{FF2B5EF4-FFF2-40B4-BE49-F238E27FC236}">
                <a16:creationId xmlns:a16="http://schemas.microsoft.com/office/drawing/2014/main" id="{95956E00-3C46-5D3D-2769-A69DBE5EE7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9B2B46-A67C-4033-A815-E1388E8DE281}" type="slidenum">
              <a:rPr lang="en-MY" smtClean="0"/>
              <a:t>‹#›</a:t>
            </a:fld>
            <a:endParaRPr lang="en-MY"/>
          </a:p>
        </p:txBody>
      </p:sp>
    </p:spTree>
    <p:extLst>
      <p:ext uri="{BB962C8B-B14F-4D97-AF65-F5344CB8AC3E}">
        <p14:creationId xmlns:p14="http://schemas.microsoft.com/office/powerpoint/2010/main" val="484449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112E30-FFFD-4A8C-E6FD-D08CB99DB4E2}"/>
              </a:ext>
            </a:extLst>
          </p:cNvPr>
          <p:cNvSpPr/>
          <p:nvPr/>
        </p:nvSpPr>
        <p:spPr>
          <a:xfrm>
            <a:off x="194023" y="2296592"/>
            <a:ext cx="6043285" cy="2062103"/>
          </a:xfrm>
          <a:prstGeom prst="rect">
            <a:avLst/>
          </a:prstGeom>
          <a:noFill/>
        </p:spPr>
        <p:txBody>
          <a:bodyPr wrap="square" lIns="91440" tIns="45720" rIns="91440" bIns="45720">
            <a:spAutoFit/>
          </a:bodyPr>
          <a:lstStyle/>
          <a:p>
            <a:pPr algn="ctr"/>
            <a:r>
              <a:rPr lang="en-US" sz="3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Sales Forecasting Models for Direct Selling Business:   </a:t>
            </a:r>
          </a:p>
          <a:p>
            <a:pPr algn="ctr"/>
            <a:r>
              <a:rPr lang="en-US" sz="3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 Data-Driven Approach to Predictive Analytics</a:t>
            </a:r>
            <a:endParaRPr lang="en-US" sz="3200" b="0" cap="none" spc="300" dirty="0">
              <a:ln w="0"/>
              <a:solidFill>
                <a:schemeClr val="bg1"/>
              </a:solidFill>
              <a:effectLst>
                <a:outerShdw blurRad="38100" dist="19050" dir="2700000" algn="tl" rotWithShape="0">
                  <a:schemeClr val="dk1">
                    <a:alpha val="40000"/>
                  </a:schemeClr>
                </a:outerShdw>
              </a:effectLst>
              <a:latin typeface="Maiandra GD" panose="020E0502030308020204" pitchFamily="34" charset="0"/>
              <a:ea typeface="ADLaM Display" panose="020F0502020204030204" pitchFamily="2" charset="0"/>
              <a:cs typeface="ADLaM Display" panose="020F0502020204030204" pitchFamily="2" charset="0"/>
            </a:endParaRPr>
          </a:p>
        </p:txBody>
      </p:sp>
      <p:sp>
        <p:nvSpPr>
          <p:cNvPr id="6" name="Rectangle 5">
            <a:extLst>
              <a:ext uri="{FF2B5EF4-FFF2-40B4-BE49-F238E27FC236}">
                <a16:creationId xmlns:a16="http://schemas.microsoft.com/office/drawing/2014/main" id="{DD4C6CB8-9A16-93ED-A856-F1B48D3C2CD8}"/>
              </a:ext>
            </a:extLst>
          </p:cNvPr>
          <p:cNvSpPr/>
          <p:nvPr/>
        </p:nvSpPr>
        <p:spPr>
          <a:xfrm>
            <a:off x="708408" y="4879845"/>
            <a:ext cx="5014514" cy="461665"/>
          </a:xfrm>
          <a:prstGeom prst="rect">
            <a:avLst/>
          </a:prstGeom>
          <a:noFill/>
        </p:spPr>
        <p:txBody>
          <a:bodyPr wrap="none" lIns="91440" tIns="45720" rIns="91440" bIns="45720">
            <a:spAutoFit/>
          </a:bodyPr>
          <a:lstStyle/>
          <a:p>
            <a:pPr algn="ctr"/>
            <a:r>
              <a:rPr lang="en-US" sz="240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PREPARED BY : SIVARAJAN ESVARAN – MSC241051 </a:t>
            </a:r>
            <a:endParaRPr lang="en-US" sz="2400" b="0" cap="none" spc="0" dirty="0">
              <a:ln w="0"/>
              <a:solidFill>
                <a:schemeClr val="bg1"/>
              </a:solidFill>
              <a:effectLst>
                <a:outerShdw blurRad="38100" dist="19050" dir="2700000" algn="tl" rotWithShape="0">
                  <a:schemeClr val="dk1">
                    <a:alpha val="40000"/>
                  </a:schemeClr>
                </a:outerShdw>
              </a:effectLst>
              <a:latin typeface="Agency FB" panose="020B0503020202020204" pitchFamily="34" charset="0"/>
            </a:endParaRPr>
          </a:p>
        </p:txBody>
      </p:sp>
      <p:pic>
        <p:nvPicPr>
          <p:cNvPr id="1026" name="Picture 2" descr="Universiti Teknologi Malaysia Branding I UTM Brand">
            <a:extLst>
              <a:ext uri="{FF2B5EF4-FFF2-40B4-BE49-F238E27FC236}">
                <a16:creationId xmlns:a16="http://schemas.microsoft.com/office/drawing/2014/main" id="{CF099E80-C40B-88F1-B580-D149B759A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03" y="-457200"/>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9E0C5739-8EBA-5074-5666-F68459596F87}"/>
              </a:ext>
            </a:extLst>
          </p:cNvPr>
          <p:cNvSpPr/>
          <p:nvPr/>
        </p:nvSpPr>
        <p:spPr>
          <a:xfrm>
            <a:off x="7022318" y="1297858"/>
            <a:ext cx="3868359" cy="3706762"/>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grpSp>
        <p:nvGrpSpPr>
          <p:cNvPr id="18" name="Group 17">
            <a:extLst>
              <a:ext uri="{FF2B5EF4-FFF2-40B4-BE49-F238E27FC236}">
                <a16:creationId xmlns:a16="http://schemas.microsoft.com/office/drawing/2014/main" id="{9C5B1EE7-1B04-10C3-7D7E-BFA8B23AF0F2}"/>
              </a:ext>
            </a:extLst>
          </p:cNvPr>
          <p:cNvGrpSpPr/>
          <p:nvPr/>
        </p:nvGrpSpPr>
        <p:grpSpPr>
          <a:xfrm rot="1770115">
            <a:off x="10154875" y="1150862"/>
            <a:ext cx="915268" cy="702115"/>
            <a:chOff x="10184371" y="1243167"/>
            <a:chExt cx="915268" cy="702115"/>
          </a:xfrm>
        </p:grpSpPr>
        <p:sp>
          <p:nvSpPr>
            <p:cNvPr id="10" name="Rectangle: Rounded Corners 9">
              <a:extLst>
                <a:ext uri="{FF2B5EF4-FFF2-40B4-BE49-F238E27FC236}">
                  <a16:creationId xmlns:a16="http://schemas.microsoft.com/office/drawing/2014/main" id="{134D504D-57E5-6D41-EE81-54DB0398D709}"/>
                </a:ext>
              </a:extLst>
            </p:cNvPr>
            <p:cNvSpPr/>
            <p:nvPr/>
          </p:nvSpPr>
          <p:spPr>
            <a:xfrm rot="20157962">
              <a:off x="10184371" y="1530258"/>
              <a:ext cx="45719" cy="24355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D4D966FD-0EFD-0D54-07A4-9C53A0AD70E2}"/>
                </a:ext>
              </a:extLst>
            </p:cNvPr>
            <p:cNvSpPr/>
            <p:nvPr/>
          </p:nvSpPr>
          <p:spPr>
            <a:xfrm rot="20985128">
              <a:off x="10339315" y="1362536"/>
              <a:ext cx="45719" cy="35634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Rectangle: Rounded Corners 11">
              <a:extLst>
                <a:ext uri="{FF2B5EF4-FFF2-40B4-BE49-F238E27FC236}">
                  <a16:creationId xmlns:a16="http://schemas.microsoft.com/office/drawing/2014/main" id="{BD1A13C4-A786-B68B-D93F-3E55565B5519}"/>
                </a:ext>
              </a:extLst>
            </p:cNvPr>
            <p:cNvSpPr/>
            <p:nvPr/>
          </p:nvSpPr>
          <p:spPr>
            <a:xfrm rot="356994">
              <a:off x="10535108" y="1243167"/>
              <a:ext cx="53182" cy="44348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Rectangle: Rounded Corners 14">
              <a:extLst>
                <a:ext uri="{FF2B5EF4-FFF2-40B4-BE49-F238E27FC236}">
                  <a16:creationId xmlns:a16="http://schemas.microsoft.com/office/drawing/2014/main" id="{5DD2094A-0253-5E8B-2D96-92047F6EFCC9}"/>
                </a:ext>
              </a:extLst>
            </p:cNvPr>
            <p:cNvSpPr/>
            <p:nvPr/>
          </p:nvSpPr>
          <p:spPr>
            <a:xfrm rot="3412314">
              <a:off x="10898607" y="1585135"/>
              <a:ext cx="45719" cy="35634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Rectangle: Rounded Corners 15">
              <a:extLst>
                <a:ext uri="{FF2B5EF4-FFF2-40B4-BE49-F238E27FC236}">
                  <a16:creationId xmlns:a16="http://schemas.microsoft.com/office/drawing/2014/main" id="{8F2BC17C-CF1A-7563-D225-ECA7BB80B984}"/>
                </a:ext>
              </a:extLst>
            </p:cNvPr>
            <p:cNvSpPr/>
            <p:nvPr/>
          </p:nvSpPr>
          <p:spPr>
            <a:xfrm rot="2782657">
              <a:off x="10785832" y="1375901"/>
              <a:ext cx="53182" cy="44348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Rectangle: Rounded Corners 16">
              <a:extLst>
                <a:ext uri="{FF2B5EF4-FFF2-40B4-BE49-F238E27FC236}">
                  <a16:creationId xmlns:a16="http://schemas.microsoft.com/office/drawing/2014/main" id="{BA878F52-8BB0-2A44-98DD-014AF96C3226}"/>
                </a:ext>
              </a:extLst>
            </p:cNvPr>
            <p:cNvSpPr/>
            <p:nvPr/>
          </p:nvSpPr>
          <p:spPr>
            <a:xfrm rot="4017527">
              <a:off x="10946371" y="1800644"/>
              <a:ext cx="45719" cy="24355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19" name="Group 18">
            <a:extLst>
              <a:ext uri="{FF2B5EF4-FFF2-40B4-BE49-F238E27FC236}">
                <a16:creationId xmlns:a16="http://schemas.microsoft.com/office/drawing/2014/main" id="{76900837-A62D-6DAD-A3F0-16C97E37867A}"/>
              </a:ext>
            </a:extLst>
          </p:cNvPr>
          <p:cNvGrpSpPr/>
          <p:nvPr/>
        </p:nvGrpSpPr>
        <p:grpSpPr>
          <a:xfrm rot="12077381">
            <a:off x="7028551" y="4715826"/>
            <a:ext cx="915268" cy="702115"/>
            <a:chOff x="10184371" y="1243167"/>
            <a:chExt cx="915268" cy="702115"/>
          </a:xfrm>
        </p:grpSpPr>
        <p:sp>
          <p:nvSpPr>
            <p:cNvPr id="20" name="Rectangle: Rounded Corners 19">
              <a:extLst>
                <a:ext uri="{FF2B5EF4-FFF2-40B4-BE49-F238E27FC236}">
                  <a16:creationId xmlns:a16="http://schemas.microsoft.com/office/drawing/2014/main" id="{B4575B3A-137D-11D5-F021-AD07CBA4A9E5}"/>
                </a:ext>
              </a:extLst>
            </p:cNvPr>
            <p:cNvSpPr/>
            <p:nvPr/>
          </p:nvSpPr>
          <p:spPr>
            <a:xfrm rot="20157962">
              <a:off x="10184371" y="1530258"/>
              <a:ext cx="45719" cy="24355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Rectangle: Rounded Corners 20">
              <a:extLst>
                <a:ext uri="{FF2B5EF4-FFF2-40B4-BE49-F238E27FC236}">
                  <a16:creationId xmlns:a16="http://schemas.microsoft.com/office/drawing/2014/main" id="{B73512AA-71AC-22DE-9A60-99166CC45CC7}"/>
                </a:ext>
              </a:extLst>
            </p:cNvPr>
            <p:cNvSpPr/>
            <p:nvPr/>
          </p:nvSpPr>
          <p:spPr>
            <a:xfrm rot="20985128">
              <a:off x="10339315" y="1362536"/>
              <a:ext cx="45719" cy="35634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Rectangle: Rounded Corners 21">
              <a:extLst>
                <a:ext uri="{FF2B5EF4-FFF2-40B4-BE49-F238E27FC236}">
                  <a16:creationId xmlns:a16="http://schemas.microsoft.com/office/drawing/2014/main" id="{3022E15E-39BA-1FD9-DCAB-627CC51B181D}"/>
                </a:ext>
              </a:extLst>
            </p:cNvPr>
            <p:cNvSpPr/>
            <p:nvPr/>
          </p:nvSpPr>
          <p:spPr>
            <a:xfrm rot="356994">
              <a:off x="10535108" y="1243167"/>
              <a:ext cx="53182" cy="44348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Rectangle: Rounded Corners 22">
              <a:extLst>
                <a:ext uri="{FF2B5EF4-FFF2-40B4-BE49-F238E27FC236}">
                  <a16:creationId xmlns:a16="http://schemas.microsoft.com/office/drawing/2014/main" id="{CE14F658-2586-5BF8-1AAE-D973011A06E2}"/>
                </a:ext>
              </a:extLst>
            </p:cNvPr>
            <p:cNvSpPr/>
            <p:nvPr/>
          </p:nvSpPr>
          <p:spPr>
            <a:xfrm rot="3412314">
              <a:off x="10898607" y="1585135"/>
              <a:ext cx="45719" cy="35634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Rectangle: Rounded Corners 23">
              <a:extLst>
                <a:ext uri="{FF2B5EF4-FFF2-40B4-BE49-F238E27FC236}">
                  <a16:creationId xmlns:a16="http://schemas.microsoft.com/office/drawing/2014/main" id="{993E3880-0DFF-B972-B049-AA9EFB7E5228}"/>
                </a:ext>
              </a:extLst>
            </p:cNvPr>
            <p:cNvSpPr/>
            <p:nvPr/>
          </p:nvSpPr>
          <p:spPr>
            <a:xfrm rot="2782657">
              <a:off x="10785832" y="1375901"/>
              <a:ext cx="53182" cy="44348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5" name="Rectangle: Rounded Corners 24">
              <a:extLst>
                <a:ext uri="{FF2B5EF4-FFF2-40B4-BE49-F238E27FC236}">
                  <a16:creationId xmlns:a16="http://schemas.microsoft.com/office/drawing/2014/main" id="{7842BB20-F1D9-1653-6D98-F03A5DCF68FB}"/>
                </a:ext>
              </a:extLst>
            </p:cNvPr>
            <p:cNvSpPr/>
            <p:nvPr/>
          </p:nvSpPr>
          <p:spPr>
            <a:xfrm rot="4017527">
              <a:off x="10946371" y="1800644"/>
              <a:ext cx="45719" cy="24355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40" name="Picture 39" descr="A transparent screen with graphics and people in the background&#10;&#10;AI-generated content may be incorrect.">
            <a:extLst>
              <a:ext uri="{FF2B5EF4-FFF2-40B4-BE49-F238E27FC236}">
                <a16:creationId xmlns:a16="http://schemas.microsoft.com/office/drawing/2014/main" id="{1A17F9AD-2ABE-6E91-EBBD-5A5F80CD80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960" y="1153767"/>
            <a:ext cx="4061715" cy="3934625"/>
          </a:xfrm>
          <a:prstGeom prst="ellipse">
            <a:avLst/>
          </a:prstGeom>
          <a:ln>
            <a:noFill/>
          </a:ln>
          <a:effectLst>
            <a:softEdge rad="112500"/>
          </a:effectLst>
        </p:spPr>
      </p:pic>
    </p:spTree>
    <p:extLst>
      <p:ext uri="{BB962C8B-B14F-4D97-AF65-F5344CB8AC3E}">
        <p14:creationId xmlns:p14="http://schemas.microsoft.com/office/powerpoint/2010/main" val="782164604"/>
      </p:ext>
    </p:extLst>
  </p:cSld>
  <p:clrMapOvr>
    <a:masterClrMapping/>
  </p:clrMapOvr>
  <mc:AlternateContent xmlns:mc="http://schemas.openxmlformats.org/markup-compatibility/2006" xmlns:p14="http://schemas.microsoft.com/office/powerpoint/2010/main">
    <mc:Choice Requires="p14">
      <p:transition spd="slow" p14:dur="2000" advTm="11955"/>
    </mc:Choice>
    <mc:Fallback xmlns="">
      <p:transition spd="slow" advTm="1195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DBC5-0258-3C9A-7262-A183E7428C2B}"/>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6E149036-40A0-F6E4-107E-8A0B23D05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568EFCA3-C1A4-0DEE-5F61-3E4B9D2A3696}"/>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LITERATURE REVIEW</a:t>
            </a:r>
          </a:p>
        </p:txBody>
      </p:sp>
      <p:graphicFrame>
        <p:nvGraphicFramePr>
          <p:cNvPr id="3" name="Table 2">
            <a:extLst>
              <a:ext uri="{FF2B5EF4-FFF2-40B4-BE49-F238E27FC236}">
                <a16:creationId xmlns:a16="http://schemas.microsoft.com/office/drawing/2014/main" id="{17F49B6A-125F-8E9E-EAB2-58A9B311ED42}"/>
              </a:ext>
            </a:extLst>
          </p:cNvPr>
          <p:cNvGraphicFramePr>
            <a:graphicFrameLocks noGrp="1"/>
          </p:cNvGraphicFramePr>
          <p:nvPr>
            <p:extLst>
              <p:ext uri="{D42A27DB-BD31-4B8C-83A1-F6EECF244321}">
                <p14:modId xmlns:p14="http://schemas.microsoft.com/office/powerpoint/2010/main" val="2989786911"/>
              </p:ext>
            </p:extLst>
          </p:nvPr>
        </p:nvGraphicFramePr>
        <p:xfrm>
          <a:off x="515277" y="1541145"/>
          <a:ext cx="11161446" cy="4768151"/>
        </p:xfrm>
        <a:graphic>
          <a:graphicData uri="http://schemas.openxmlformats.org/drawingml/2006/table">
            <a:tbl>
              <a:tblPr firstRow="1" firstCol="1" bandRow="1"/>
              <a:tblGrid>
                <a:gridCol w="1881346">
                  <a:extLst>
                    <a:ext uri="{9D8B030D-6E8A-4147-A177-3AD203B41FA5}">
                      <a16:colId xmlns:a16="http://schemas.microsoft.com/office/drawing/2014/main" val="2798329022"/>
                    </a:ext>
                  </a:extLst>
                </a:gridCol>
                <a:gridCol w="2532580">
                  <a:extLst>
                    <a:ext uri="{9D8B030D-6E8A-4147-A177-3AD203B41FA5}">
                      <a16:colId xmlns:a16="http://schemas.microsoft.com/office/drawing/2014/main" val="2458757582"/>
                    </a:ext>
                  </a:extLst>
                </a:gridCol>
                <a:gridCol w="3183816">
                  <a:extLst>
                    <a:ext uri="{9D8B030D-6E8A-4147-A177-3AD203B41FA5}">
                      <a16:colId xmlns:a16="http://schemas.microsoft.com/office/drawing/2014/main" val="425076546"/>
                    </a:ext>
                  </a:extLst>
                </a:gridCol>
                <a:gridCol w="3563704">
                  <a:extLst>
                    <a:ext uri="{9D8B030D-6E8A-4147-A177-3AD203B41FA5}">
                      <a16:colId xmlns:a16="http://schemas.microsoft.com/office/drawing/2014/main" val="3041257128"/>
                    </a:ext>
                  </a:extLst>
                </a:gridCol>
              </a:tblGrid>
              <a:tr h="478877">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Author / Year</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Title</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Research Focus</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Machine Learning Methods</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938883829"/>
                  </a:ext>
                </a:extLst>
              </a:tr>
              <a:tr h="1611950">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Liu et al. (2025)</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An electric vehicle sales hybrid forecasting method based on improved sentiment analysis model and secondary decomposition</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Combining sentiment analysis and secondary decomposition for electric vehicle sales forecasting</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BERT-BiLSTM sentiment analysis, decomposition + ML hybrid</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1584772"/>
                  </a:ext>
                </a:extLst>
              </a:tr>
              <a:tr h="1338662">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Wu et al. (2023)</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Bayesian non-parametric method for decision support: Forecasting online product sales</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Developing </a:t>
                      </a:r>
                      <a:r>
                        <a:rPr lang="en-MY" sz="1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PoissonGP</a:t>
                      </a: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 Bayesian non-parametric model for online sales forecasting with uncertainty quantification</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Poisson Gaussian Process (</a:t>
                      </a:r>
                      <a:r>
                        <a:rPr lang="en-MY" sz="1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PoissonGP</a:t>
                      </a: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078975"/>
                  </a:ext>
                </a:extLst>
              </a:tr>
              <a:tr h="1338662">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Rahman et al. (2025)</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Enhancing sustainable supply chain forecasting using machine learning for sales prediction</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Using ML algorithms to improve demand prediction and supply chain decision-making</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Linear Regression, Elastic Net, KNN, Random Forest, Voting Regressor</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059888"/>
                  </a:ext>
                </a:extLst>
              </a:tr>
            </a:tbl>
          </a:graphicData>
        </a:graphic>
      </p:graphicFrame>
    </p:spTree>
    <p:extLst>
      <p:ext uri="{BB962C8B-B14F-4D97-AF65-F5344CB8AC3E}">
        <p14:creationId xmlns:p14="http://schemas.microsoft.com/office/powerpoint/2010/main" val="124215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0767B-94CB-B907-FF02-37117A9B928B}"/>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BF77F96E-E99D-C873-3BE3-8FC24A806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0F16310-9DFA-4908-7D25-CADB056822CA}"/>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LITERATURE REVIEW </a:t>
            </a:r>
          </a:p>
        </p:txBody>
      </p:sp>
      <p:graphicFrame>
        <p:nvGraphicFramePr>
          <p:cNvPr id="3" name="Table 2">
            <a:extLst>
              <a:ext uri="{FF2B5EF4-FFF2-40B4-BE49-F238E27FC236}">
                <a16:creationId xmlns:a16="http://schemas.microsoft.com/office/drawing/2014/main" id="{76A477BE-3B6B-8F6B-7732-F66427336B72}"/>
              </a:ext>
            </a:extLst>
          </p:cNvPr>
          <p:cNvGraphicFramePr>
            <a:graphicFrameLocks noGrp="1"/>
          </p:cNvGraphicFramePr>
          <p:nvPr>
            <p:extLst>
              <p:ext uri="{D42A27DB-BD31-4B8C-83A1-F6EECF244321}">
                <p14:modId xmlns:p14="http://schemas.microsoft.com/office/powerpoint/2010/main" val="3615240499"/>
              </p:ext>
            </p:extLst>
          </p:nvPr>
        </p:nvGraphicFramePr>
        <p:xfrm>
          <a:off x="515277" y="1714255"/>
          <a:ext cx="11161446" cy="3429489"/>
        </p:xfrm>
        <a:graphic>
          <a:graphicData uri="http://schemas.openxmlformats.org/drawingml/2006/table">
            <a:tbl>
              <a:tblPr firstRow="1" firstCol="1" bandRow="1"/>
              <a:tblGrid>
                <a:gridCol w="1881346">
                  <a:extLst>
                    <a:ext uri="{9D8B030D-6E8A-4147-A177-3AD203B41FA5}">
                      <a16:colId xmlns:a16="http://schemas.microsoft.com/office/drawing/2014/main" val="1655419772"/>
                    </a:ext>
                  </a:extLst>
                </a:gridCol>
                <a:gridCol w="2532580">
                  <a:extLst>
                    <a:ext uri="{9D8B030D-6E8A-4147-A177-3AD203B41FA5}">
                      <a16:colId xmlns:a16="http://schemas.microsoft.com/office/drawing/2014/main" val="1585350446"/>
                    </a:ext>
                  </a:extLst>
                </a:gridCol>
                <a:gridCol w="3183816">
                  <a:extLst>
                    <a:ext uri="{9D8B030D-6E8A-4147-A177-3AD203B41FA5}">
                      <a16:colId xmlns:a16="http://schemas.microsoft.com/office/drawing/2014/main" val="2900648520"/>
                    </a:ext>
                  </a:extLst>
                </a:gridCol>
                <a:gridCol w="3563704">
                  <a:extLst>
                    <a:ext uri="{9D8B030D-6E8A-4147-A177-3AD203B41FA5}">
                      <a16:colId xmlns:a16="http://schemas.microsoft.com/office/drawing/2014/main" val="51358049"/>
                    </a:ext>
                  </a:extLst>
                </a:gridCol>
              </a:tblGrid>
              <a:tr h="478877">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Author / Year</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Title</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Research Focus</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Machine Learning Methods</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3983958826"/>
                  </a:ext>
                </a:extLst>
              </a:tr>
              <a:tr h="1611950">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Hu et al. (2025)</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Grid-based market sales forecasting for retail businesses using automated machine learning and geospatial intelligence</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Combining </a:t>
                      </a:r>
                      <a:r>
                        <a:rPr lang="en-MY" sz="1400" kern="100" dirty="0" err="1">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AutoML</a:t>
                      </a: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and geospatial intelligence for grid-level market sales forecasting and site selection</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AutoML, regression models</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0491830"/>
                  </a:ext>
                </a:extLst>
              </a:tr>
              <a:tr h="1338662">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Shao et al. (2025)</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New energy vehicles sales forecasting using machine learning: The role of media sentiment</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Integrating media sentiment indices into machine learning models for NEV sales forecasting</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ML models with sentiment analysis (exact algorithms not detailed but includes ML hybrid models)</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4200448"/>
                  </a:ext>
                </a:extLst>
              </a:tr>
            </a:tbl>
          </a:graphicData>
        </a:graphic>
      </p:graphicFrame>
    </p:spTree>
    <p:extLst>
      <p:ext uri="{BB962C8B-B14F-4D97-AF65-F5344CB8AC3E}">
        <p14:creationId xmlns:p14="http://schemas.microsoft.com/office/powerpoint/2010/main" val="99651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CC379-2F92-6465-1625-2C5026345B03}"/>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5EEBB45E-33F1-4822-1A7F-B6FA88FB8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A68F626-C872-F4FF-28E0-350DF7FBDD49}"/>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LITERATURE REVIEW</a:t>
            </a:r>
          </a:p>
        </p:txBody>
      </p:sp>
      <p:sp>
        <p:nvSpPr>
          <p:cNvPr id="3" name="Rectangle: Rounded Corners 2">
            <a:extLst>
              <a:ext uri="{FF2B5EF4-FFF2-40B4-BE49-F238E27FC236}">
                <a16:creationId xmlns:a16="http://schemas.microsoft.com/office/drawing/2014/main" id="{A0217BDF-80BE-3460-E171-7B78E0EC8B13}"/>
              </a:ext>
            </a:extLst>
          </p:cNvPr>
          <p:cNvSpPr/>
          <p:nvPr/>
        </p:nvSpPr>
        <p:spPr>
          <a:xfrm>
            <a:off x="310311" y="1764022"/>
            <a:ext cx="5471057" cy="37813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MY" sz="2400" dirty="0">
                <a:ln w="0"/>
                <a:solidFill>
                  <a:srgbClr val="3A8F98"/>
                </a:solidFill>
                <a:effectLst>
                  <a:outerShdw blurRad="38100" dist="19050" dir="2700000" algn="tl" rotWithShape="0">
                    <a:schemeClr val="dk1">
                      <a:alpha val="40000"/>
                    </a:schemeClr>
                  </a:outerShdw>
                </a:effectLst>
                <a:latin typeface="Berlin Sans FB" panose="020E0602020502020306" pitchFamily="34" charset="0"/>
                <a:ea typeface="Verdana" panose="020B0604030504040204" pitchFamily="34" charset="0"/>
                <a:cs typeface="Tahoma" panose="020B0604030504040204" pitchFamily="34" charset="0"/>
              </a:rPr>
              <a:t>RESEARCH GAP</a:t>
            </a: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marL="285750" indent="-285750">
              <a:buFont typeface="Arial" panose="020B0604020202020204" pitchFamily="34" charset="0"/>
              <a:buChar char="•"/>
            </a:pPr>
            <a:r>
              <a:rPr lang="en-MY" dirty="0">
                <a:latin typeface="Bahnschrift Light" panose="020B0502040204020203" pitchFamily="34" charset="0"/>
              </a:rPr>
              <a:t>Spatial and Geographic Limitations</a:t>
            </a:r>
          </a:p>
          <a:p>
            <a:pPr marL="285750" indent="-285750">
              <a:buFont typeface="Arial" panose="020B0604020202020204" pitchFamily="34" charset="0"/>
              <a:buChar char="•"/>
            </a:pP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marL="285750" indent="-285750">
              <a:buFont typeface="Arial" panose="020B0604020202020204" pitchFamily="34" charset="0"/>
              <a:buChar char="•"/>
            </a:pPr>
            <a:r>
              <a:rPr lang="en-MY" dirty="0">
                <a:latin typeface="Bahnschrift Light" panose="020B0502040204020203" pitchFamily="34" charset="0"/>
              </a:rPr>
              <a:t>Limited Direct Selling Analytics</a:t>
            </a:r>
          </a:p>
          <a:p>
            <a:pPr marL="285750" indent="-285750">
              <a:buFont typeface="Arial" panose="020B0604020202020204" pitchFamily="34" charset="0"/>
              <a:buChar char="•"/>
            </a:pP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marL="285750" indent="-285750">
              <a:buFont typeface="Arial" panose="020B0604020202020204" pitchFamily="34" charset="0"/>
              <a:buChar char="•"/>
            </a:pPr>
            <a:r>
              <a:rPr lang="en-MY" dirty="0">
                <a:latin typeface="Bahnschrift Light" panose="020B0502040204020203" pitchFamily="34" charset="0"/>
              </a:rPr>
              <a:t>Inadequate Time-Horizon Analysis</a:t>
            </a:r>
          </a:p>
          <a:p>
            <a:pPr marL="285750" indent="-285750">
              <a:buFont typeface="Arial" panose="020B0604020202020204" pitchFamily="34" charset="0"/>
              <a:buChar char="•"/>
            </a:pP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marL="285750" indent="-285750">
              <a:buFont typeface="Arial" panose="020B0604020202020204" pitchFamily="34" charset="0"/>
              <a:buChar char="•"/>
            </a:pPr>
            <a:r>
              <a:rPr lang="en-MY" dirty="0">
                <a:latin typeface="Bahnschrift Light" panose="020B0502040204020203" pitchFamily="34" charset="0"/>
              </a:rPr>
              <a:t>Multi-Modal Data Integration Gap</a:t>
            </a: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6" name="Rectangle: Rounded Corners 5">
            <a:extLst>
              <a:ext uri="{FF2B5EF4-FFF2-40B4-BE49-F238E27FC236}">
                <a16:creationId xmlns:a16="http://schemas.microsoft.com/office/drawing/2014/main" id="{D768627A-7C15-7C5F-F000-1F528A645E0D}"/>
              </a:ext>
            </a:extLst>
          </p:cNvPr>
          <p:cNvSpPr/>
          <p:nvPr/>
        </p:nvSpPr>
        <p:spPr>
          <a:xfrm>
            <a:off x="6214254" y="1764022"/>
            <a:ext cx="5471057" cy="37813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MY" sz="2400" dirty="0">
                <a:ln w="0"/>
                <a:solidFill>
                  <a:srgbClr val="3A8F98"/>
                </a:solidFill>
                <a:effectLst>
                  <a:outerShdw blurRad="38100" dist="19050" dir="2700000" algn="tl" rotWithShape="0">
                    <a:schemeClr val="dk1">
                      <a:alpha val="40000"/>
                    </a:schemeClr>
                  </a:outerShdw>
                </a:effectLst>
                <a:latin typeface="Berlin Sans FB" panose="020E0602020502020306" pitchFamily="34" charset="0"/>
                <a:ea typeface="Verdana" panose="020B0604030504040204" pitchFamily="34" charset="0"/>
                <a:cs typeface="Tahoma" panose="020B0604030504040204" pitchFamily="34" charset="0"/>
              </a:rPr>
              <a:t>SOLUTION</a:t>
            </a:r>
            <a:endParaRPr lang="en-MY" sz="2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marL="285750" indent="-285750">
              <a:lnSpc>
                <a:spcPct val="200000"/>
              </a:lnSpc>
              <a:buFont typeface="Arial" panose="020B0604020202020204" pitchFamily="34" charset="0"/>
              <a:buChar char="•"/>
            </a:pPr>
            <a:r>
              <a:rPr lang="en-MY" dirty="0">
                <a:latin typeface="Bahnschrift Light" panose="020B0502040204020203" pitchFamily="34" charset="0"/>
              </a:rPr>
              <a:t>Comprehensive Forecasting Framework</a:t>
            </a:r>
          </a:p>
          <a:p>
            <a:pPr marL="285750" indent="-285750">
              <a:lnSpc>
                <a:spcPct val="200000"/>
              </a:lnSpc>
              <a:buFont typeface="Arial" panose="020B0604020202020204" pitchFamily="34" charset="0"/>
              <a:buChar char="•"/>
            </a:pPr>
            <a:r>
              <a:rPr lang="en-MY" dirty="0">
                <a:latin typeface="Bahnschrift Light" panose="020B0502040204020203" pitchFamily="34" charset="0"/>
              </a:rPr>
              <a:t>Data-Driven Decision Making Tools</a:t>
            </a:r>
          </a:p>
          <a:p>
            <a:pPr marL="285750" indent="-285750">
              <a:lnSpc>
                <a:spcPct val="200000"/>
              </a:lnSpc>
              <a:buFont typeface="Arial" panose="020B0604020202020204" pitchFamily="34" charset="0"/>
              <a:buChar char="•"/>
            </a:pPr>
            <a:r>
              <a:rPr lang="en-MY" dirty="0">
                <a:latin typeface="Bahnschrift Light" panose="020B0502040204020203" pitchFamily="34" charset="0"/>
              </a:rPr>
              <a:t>Practical Business Application</a:t>
            </a:r>
          </a:p>
          <a:p>
            <a:pPr marL="285750" indent="-285750">
              <a:lnSpc>
                <a:spcPct val="200000"/>
              </a:lnSpc>
              <a:buFont typeface="Arial" panose="020B0604020202020204" pitchFamily="34" charset="0"/>
              <a:buChar char="•"/>
            </a:pPr>
            <a:r>
              <a:rPr lang="en-MY" dirty="0">
                <a:latin typeface="Bahnschrift Light" panose="020B0502040204020203" pitchFamily="34" charset="0"/>
              </a:rPr>
              <a:t>Scalable Analytics Platform</a:t>
            </a: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7216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DDEF5-AF58-6325-A956-1963561A6C7C}"/>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36B047CD-1452-067E-8A71-EC493C93F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033FB13-8B2F-C422-8DF3-E3257CC294DA}"/>
              </a:ext>
            </a:extLst>
          </p:cNvPr>
          <p:cNvSpPr/>
          <p:nvPr/>
        </p:nvSpPr>
        <p:spPr>
          <a:xfrm>
            <a:off x="-868516" y="530942"/>
            <a:ext cx="527795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RESEARCH METHODOLOGY</a:t>
            </a:r>
          </a:p>
        </p:txBody>
      </p:sp>
      <p:sp>
        <p:nvSpPr>
          <p:cNvPr id="5" name="Rectangle 4">
            <a:extLst>
              <a:ext uri="{FF2B5EF4-FFF2-40B4-BE49-F238E27FC236}">
                <a16:creationId xmlns:a16="http://schemas.microsoft.com/office/drawing/2014/main" id="{7A24EDE6-5C29-FF71-9295-47D30E8082AA}"/>
              </a:ext>
            </a:extLst>
          </p:cNvPr>
          <p:cNvSpPr/>
          <p:nvPr/>
        </p:nvSpPr>
        <p:spPr>
          <a:xfrm>
            <a:off x="4965290" y="1465006"/>
            <a:ext cx="7123471" cy="525042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r>
              <a:rPr lang="en-MY" sz="2000" dirty="0">
                <a:solidFill>
                  <a:schemeClr val="bg1"/>
                </a:solidFill>
                <a:effectLst>
                  <a:outerShdw blurRad="38100" dist="38100" dir="2700000" algn="tl">
                    <a:srgbClr val="000000">
                      <a:alpha val="43137"/>
                    </a:srgbClr>
                  </a:outerShdw>
                </a:effectLst>
                <a:latin typeface="Berlin Sans FB" panose="020E0602020502020306" pitchFamily="34" charset="0"/>
              </a:rPr>
              <a:t>The framework for this research includes the following stages:</a:t>
            </a:r>
          </a:p>
          <a:p>
            <a:endParaRPr lang="en-MY" dirty="0"/>
          </a:p>
          <a:p>
            <a:pPr marL="342900" lvl="0" indent="-342900">
              <a:lnSpc>
                <a:spcPct val="150000"/>
              </a:lnSpc>
              <a:buFont typeface="+mj-lt"/>
              <a:buAutoNum type="arabicPeriod"/>
            </a:pPr>
            <a:r>
              <a:rPr lang="en-MY" dirty="0">
                <a:solidFill>
                  <a:schemeClr val="bg1"/>
                </a:solidFill>
              </a:rPr>
              <a:t>Identifying the Research Problem and Reviewing Existing Literature.</a:t>
            </a:r>
          </a:p>
          <a:p>
            <a:pPr marL="342900" lvl="0" indent="-342900">
              <a:lnSpc>
                <a:spcPct val="150000"/>
              </a:lnSpc>
              <a:buFont typeface="+mj-lt"/>
              <a:buAutoNum type="arabicPeriod"/>
            </a:pPr>
            <a:r>
              <a:rPr lang="en-MY" dirty="0">
                <a:solidFill>
                  <a:schemeClr val="bg1"/>
                </a:solidFill>
              </a:rPr>
              <a:t>Data Collection from Amway Business Operations.</a:t>
            </a:r>
          </a:p>
          <a:p>
            <a:pPr marL="342900" lvl="0" indent="-342900">
              <a:lnSpc>
                <a:spcPct val="150000"/>
              </a:lnSpc>
              <a:buFont typeface="+mj-lt"/>
              <a:buAutoNum type="arabicPeriod"/>
            </a:pPr>
            <a:r>
              <a:rPr lang="en-MY" dirty="0">
                <a:solidFill>
                  <a:schemeClr val="bg1"/>
                </a:solidFill>
              </a:rPr>
              <a:t>Preprocessing the Data: Preparing and cleaning data for detailed analytical tasks</a:t>
            </a:r>
          </a:p>
          <a:p>
            <a:pPr marL="342900" lvl="0" indent="-342900">
              <a:lnSpc>
                <a:spcPct val="150000"/>
              </a:lnSpc>
              <a:buFont typeface="+mj-lt"/>
              <a:buAutoNum type="arabicPeriod"/>
            </a:pPr>
            <a:r>
              <a:rPr lang="en-MY" dirty="0">
                <a:solidFill>
                  <a:schemeClr val="bg1"/>
                </a:solidFill>
              </a:rPr>
              <a:t>Exploratory Data Analysis (EDA): Time Series Analysis and Pattern Recognition</a:t>
            </a:r>
          </a:p>
          <a:p>
            <a:pPr marL="342900" lvl="0" indent="-342900">
              <a:lnSpc>
                <a:spcPct val="150000"/>
              </a:lnSpc>
              <a:buFont typeface="+mj-lt"/>
              <a:buAutoNum type="arabicPeriod"/>
            </a:pPr>
            <a:r>
              <a:rPr lang="en-MY" dirty="0">
                <a:solidFill>
                  <a:schemeClr val="bg1"/>
                </a:solidFill>
              </a:rPr>
              <a:t>Sales Forecasting Models: Implementing multiple forecasting algorithms (Linear Regression, Random Forest, LSTM and ARIMA)</a:t>
            </a:r>
          </a:p>
          <a:p>
            <a:pPr marL="342900" lvl="0" indent="-342900">
              <a:lnSpc>
                <a:spcPct val="150000"/>
              </a:lnSpc>
              <a:buFont typeface="+mj-lt"/>
              <a:buAutoNum type="arabicPeriod"/>
            </a:pPr>
            <a:r>
              <a:rPr lang="en-MY" dirty="0">
                <a:solidFill>
                  <a:schemeClr val="bg1"/>
                </a:solidFill>
              </a:rPr>
              <a:t>Model Evaluation: Comparing model performance using forecasting evaluation metrics.</a:t>
            </a:r>
          </a:p>
          <a:p>
            <a:endParaRPr lang="en-MY" dirty="0"/>
          </a:p>
          <a:p>
            <a:endParaRPr lang="en-MY" b="1" dirty="0">
              <a:solidFill>
                <a:schemeClr val="bg1"/>
              </a:solidFill>
            </a:endParaRPr>
          </a:p>
        </p:txBody>
      </p:sp>
      <p:sp>
        <p:nvSpPr>
          <p:cNvPr id="7" name="Rectangle 6">
            <a:extLst>
              <a:ext uri="{FF2B5EF4-FFF2-40B4-BE49-F238E27FC236}">
                <a16:creationId xmlns:a16="http://schemas.microsoft.com/office/drawing/2014/main" id="{810E8F7D-2A57-4CAC-9DCA-64ABC7806131}"/>
              </a:ext>
            </a:extLst>
          </p:cNvPr>
          <p:cNvSpPr/>
          <p:nvPr/>
        </p:nvSpPr>
        <p:spPr>
          <a:xfrm>
            <a:off x="103238" y="1465006"/>
            <a:ext cx="4862051" cy="50983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dirty="0">
              <a:ln>
                <a:solidFill>
                  <a:schemeClr val="bg1"/>
                </a:solidFill>
              </a:ln>
              <a:solidFill>
                <a:schemeClr val="bg1"/>
              </a:solidFill>
            </a:endParaRPr>
          </a:p>
        </p:txBody>
      </p:sp>
      <p:pic>
        <p:nvPicPr>
          <p:cNvPr id="6" name="Picture 5">
            <a:extLst>
              <a:ext uri="{FF2B5EF4-FFF2-40B4-BE49-F238E27FC236}">
                <a16:creationId xmlns:a16="http://schemas.microsoft.com/office/drawing/2014/main" id="{A69A881D-AF3E-205E-67F9-1E59486ED5C7}"/>
              </a:ext>
            </a:extLst>
          </p:cNvPr>
          <p:cNvPicPr>
            <a:picLocks noChangeAspect="1"/>
          </p:cNvPicPr>
          <p:nvPr/>
        </p:nvPicPr>
        <p:blipFill>
          <a:blip r:embed="rId3"/>
          <a:stretch>
            <a:fillRect/>
          </a:stretch>
        </p:blipFill>
        <p:spPr>
          <a:xfrm>
            <a:off x="130038" y="1465006"/>
            <a:ext cx="4835251" cy="5098354"/>
          </a:xfrm>
          <a:prstGeom prst="rect">
            <a:avLst/>
          </a:prstGeom>
          <a:ln>
            <a:noFill/>
          </a:ln>
        </p:spPr>
      </p:pic>
    </p:spTree>
    <p:extLst>
      <p:ext uri="{BB962C8B-B14F-4D97-AF65-F5344CB8AC3E}">
        <p14:creationId xmlns:p14="http://schemas.microsoft.com/office/powerpoint/2010/main" val="1607586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EC4C8-01A7-F51D-9ABC-D92AE36AAB8D}"/>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5B2E620B-011D-7369-561E-9DEC1EECF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87D7287A-4B92-6805-7A3E-480256CAF5C5}"/>
              </a:ext>
            </a:extLst>
          </p:cNvPr>
          <p:cNvSpPr/>
          <p:nvPr/>
        </p:nvSpPr>
        <p:spPr>
          <a:xfrm>
            <a:off x="-462117" y="530942"/>
            <a:ext cx="5525729"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DATA COLLECTION METHOD</a:t>
            </a:r>
          </a:p>
        </p:txBody>
      </p:sp>
      <p:sp>
        <p:nvSpPr>
          <p:cNvPr id="3" name="Rectangle: Rounded Corners 2">
            <a:extLst>
              <a:ext uri="{FF2B5EF4-FFF2-40B4-BE49-F238E27FC236}">
                <a16:creationId xmlns:a16="http://schemas.microsoft.com/office/drawing/2014/main" id="{39E3812E-B73E-9554-B067-CCA5FA5FFCE6}"/>
              </a:ext>
            </a:extLst>
          </p:cNvPr>
          <p:cNvSpPr/>
          <p:nvPr/>
        </p:nvSpPr>
        <p:spPr>
          <a:xfrm>
            <a:off x="3823766" y="2085972"/>
            <a:ext cx="7712812" cy="268605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just"/>
            <a:r>
              <a:rPr lang="en-US" dirty="0"/>
              <a:t>The data collection process involved acquiring actual sales transaction data from a single Amway distributor covering a 24-month period from April 2023 to April 2025. The primary data source consisted of monthly PDF sales reports downloaded directly from the official distributor portal. To facilitate analysis and model building, a systematic Python-based conversion methodology was implemented to transform these PDF files into structured CSV format. The conversion process utilized specialized Python libraries (pandas, PyPDF2, tabula, </a:t>
            </a:r>
            <a:r>
              <a:rPr lang="en-US" dirty="0" err="1"/>
              <a:t>pdfplumber</a:t>
            </a:r>
            <a:r>
              <a:rPr lang="en-US" dirty="0"/>
              <a:t>) for PDF data extraction and processing</a:t>
            </a: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pic>
        <p:nvPicPr>
          <p:cNvPr id="6" name="Picture 2" descr="Apostrophe Icons - Free SVG &amp; PNG Apostrophe Images - Noun Project">
            <a:extLst>
              <a:ext uri="{FF2B5EF4-FFF2-40B4-BE49-F238E27FC236}">
                <a16:creationId xmlns:a16="http://schemas.microsoft.com/office/drawing/2014/main" id="{B5EC4D66-94A5-D8BB-72F0-92EB24440EEB}"/>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14058" y="1474380"/>
            <a:ext cx="796142" cy="7961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tablet with a graph on it&#10;&#10;AI-generated content may be incorrect.">
            <a:extLst>
              <a:ext uri="{FF2B5EF4-FFF2-40B4-BE49-F238E27FC236}">
                <a16:creationId xmlns:a16="http://schemas.microsoft.com/office/drawing/2014/main" id="{5773506C-931B-D1A1-F7F8-A9E8714A0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868" y="1351070"/>
            <a:ext cx="3195484" cy="49759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9995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1C2C0-511B-8D6C-DC0F-B72BA34965AE}"/>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720AC605-7B96-B4FA-4CCC-DA9341E43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F95B200-47E7-08B4-EFBD-1FC7A527A0C2}"/>
              </a:ext>
            </a:extLst>
          </p:cNvPr>
          <p:cNvSpPr/>
          <p:nvPr/>
        </p:nvSpPr>
        <p:spPr>
          <a:xfrm>
            <a:off x="-462117" y="530942"/>
            <a:ext cx="5525729"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DATA CLEANING PROCESS</a:t>
            </a:r>
          </a:p>
        </p:txBody>
      </p:sp>
      <p:sp>
        <p:nvSpPr>
          <p:cNvPr id="3" name="Rectangle: Rounded Corners 2">
            <a:extLst>
              <a:ext uri="{FF2B5EF4-FFF2-40B4-BE49-F238E27FC236}">
                <a16:creationId xmlns:a16="http://schemas.microsoft.com/office/drawing/2014/main" id="{0D8860A5-C737-CBF6-A817-D38BAFD6A212}"/>
              </a:ext>
            </a:extLst>
          </p:cNvPr>
          <p:cNvSpPr/>
          <p:nvPr/>
        </p:nvSpPr>
        <p:spPr>
          <a:xfrm>
            <a:off x="5456902" y="1764025"/>
            <a:ext cx="6110155" cy="24782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just"/>
            <a:r>
              <a:rPr lang="en-US" dirty="0">
                <a:latin typeface="Bahnschrift Light" panose="020B0502040204020203" pitchFamily="34" charset="0"/>
              </a:rPr>
              <a:t>Data cleaning is a vital process in sales forecasting to ensure the dataset is accurate, consistent, and ready for machine learning models. The comprehensive cleaning pipeline involved removing missing values, correcting data types, standardizing product names, detecting outliers using statistical methods, validating calculated fields, and eliminating duplicate transactions.</a:t>
            </a: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5" name="Rectangle: Rounded Corners 4">
            <a:extLst>
              <a:ext uri="{FF2B5EF4-FFF2-40B4-BE49-F238E27FC236}">
                <a16:creationId xmlns:a16="http://schemas.microsoft.com/office/drawing/2014/main" id="{87E4E2C1-32BD-C40F-7549-FA07CC9091E3}"/>
              </a:ext>
            </a:extLst>
          </p:cNvPr>
          <p:cNvSpPr/>
          <p:nvPr/>
        </p:nvSpPr>
        <p:spPr>
          <a:xfrm>
            <a:off x="7649349" y="4079657"/>
            <a:ext cx="4232340" cy="452284"/>
          </a:xfrm>
          <a:prstGeom prst="roundRect">
            <a:avLst>
              <a:gd name="adj" fmla="val 50000"/>
            </a:avLst>
          </a:prstGeom>
          <a:ln>
            <a:solidFill>
              <a:srgbClr val="3A8F98"/>
            </a:solidFill>
          </a:ln>
          <a:effectLst>
            <a:outerShdw dist="152400" dir="1920000" sx="101000" sy="101000" algn="tl" rotWithShape="0">
              <a:schemeClr val="accent6">
                <a:lumMod val="50000"/>
                <a:alpha val="93000"/>
              </a:scheme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Data Cleaning Process</a:t>
            </a:r>
          </a:p>
        </p:txBody>
      </p:sp>
      <p:pic>
        <p:nvPicPr>
          <p:cNvPr id="6" name="Picture 2" descr="Apostrophe Icons - Free SVG &amp; PNG Apostrophe Images - Noun Project">
            <a:extLst>
              <a:ext uri="{FF2B5EF4-FFF2-40B4-BE49-F238E27FC236}">
                <a16:creationId xmlns:a16="http://schemas.microsoft.com/office/drawing/2014/main" id="{151A115E-E1A0-586C-1948-19350E68A9E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14058" y="1474380"/>
            <a:ext cx="796142" cy="7961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A87DBF90-B6CC-4F07-C443-4B4E271E2652}"/>
              </a:ext>
            </a:extLst>
          </p:cNvPr>
          <p:cNvSpPr/>
          <p:nvPr/>
        </p:nvSpPr>
        <p:spPr>
          <a:xfrm>
            <a:off x="103238" y="1351069"/>
            <a:ext cx="5039031" cy="5364363"/>
          </a:xfrm>
          <a:prstGeom prst="roundRect">
            <a:avLst>
              <a:gd name="adj" fmla="val 10037"/>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pic>
        <p:nvPicPr>
          <p:cNvPr id="8" name="Picture 7">
            <a:extLst>
              <a:ext uri="{FF2B5EF4-FFF2-40B4-BE49-F238E27FC236}">
                <a16:creationId xmlns:a16="http://schemas.microsoft.com/office/drawing/2014/main" id="{718CCDB0-5393-5A7D-D91D-454E74234EC7}"/>
              </a:ext>
            </a:extLst>
          </p:cNvPr>
          <p:cNvPicPr>
            <a:picLocks noChangeAspect="1"/>
          </p:cNvPicPr>
          <p:nvPr/>
        </p:nvPicPr>
        <p:blipFill>
          <a:blip r:embed="rId4"/>
          <a:stretch>
            <a:fillRect/>
          </a:stretch>
        </p:blipFill>
        <p:spPr>
          <a:xfrm>
            <a:off x="284906" y="1474380"/>
            <a:ext cx="4675102" cy="4996642"/>
          </a:xfrm>
          <a:prstGeom prst="rect">
            <a:avLst/>
          </a:prstGeom>
        </p:spPr>
      </p:pic>
    </p:spTree>
    <p:extLst>
      <p:ext uri="{BB962C8B-B14F-4D97-AF65-F5344CB8AC3E}">
        <p14:creationId xmlns:p14="http://schemas.microsoft.com/office/powerpoint/2010/main" val="1990041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F273E-B78D-C59B-D8C6-4759E8B2BD9C}"/>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F6C1E062-D281-C8C5-DEA8-C31A33A47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38CFB61-C8C1-4ACD-C783-AD94221FD232}"/>
              </a:ext>
            </a:extLst>
          </p:cNvPr>
          <p:cNvSpPr/>
          <p:nvPr/>
        </p:nvSpPr>
        <p:spPr>
          <a:xfrm>
            <a:off x="-462117" y="530942"/>
            <a:ext cx="5745317"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EXPLORATORY DATA ANALYSIS </a:t>
            </a:r>
          </a:p>
        </p:txBody>
      </p:sp>
      <p:sp>
        <p:nvSpPr>
          <p:cNvPr id="3" name="Rectangle 2">
            <a:extLst>
              <a:ext uri="{FF2B5EF4-FFF2-40B4-BE49-F238E27FC236}">
                <a16:creationId xmlns:a16="http://schemas.microsoft.com/office/drawing/2014/main" id="{4076F23C-2B5C-31C0-D9A1-7D2403FD0D62}"/>
              </a:ext>
            </a:extLst>
          </p:cNvPr>
          <p:cNvSpPr/>
          <p:nvPr/>
        </p:nvSpPr>
        <p:spPr>
          <a:xfrm>
            <a:off x="1140542" y="1514167"/>
            <a:ext cx="10343535" cy="245806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r>
              <a:rPr lang="en-US" dirty="0">
                <a:solidFill>
                  <a:schemeClr val="bg1"/>
                </a:solidFill>
                <a:latin typeface="Berlin Sans FB" panose="020E0602020502020306" pitchFamily="34" charset="0"/>
              </a:rPr>
              <a:t>Exploratory Data Analysis (EDA) serves as the foundation for identifying temporal patterns, key business insights, and customer behaviors that directly influence sales performance in direct selling environments.  The EDA process systematically explores relationships, underlying patterns, and dataset characteristics before model development, focusing on two critical components:</a:t>
            </a:r>
            <a:r>
              <a:rPr lang="en-MY" b="1" dirty="0">
                <a:solidFill>
                  <a:schemeClr val="bg1"/>
                </a:solidFill>
                <a:latin typeface="Berlin Sans FB" panose="020E0602020502020306" pitchFamily="34" charset="0"/>
              </a:rPr>
              <a:t> </a:t>
            </a:r>
          </a:p>
          <a:p>
            <a:endParaRPr lang="en-MY" b="1" dirty="0">
              <a:solidFill>
                <a:schemeClr val="bg1"/>
              </a:solidFill>
            </a:endParaRPr>
          </a:p>
        </p:txBody>
      </p:sp>
      <p:sp>
        <p:nvSpPr>
          <p:cNvPr id="5" name="Rectangle: Rounded Corners 4">
            <a:extLst>
              <a:ext uri="{FF2B5EF4-FFF2-40B4-BE49-F238E27FC236}">
                <a16:creationId xmlns:a16="http://schemas.microsoft.com/office/drawing/2014/main" id="{FEE3386C-D5DD-29D4-A246-E3A5BB5AD6B5}"/>
              </a:ext>
            </a:extLst>
          </p:cNvPr>
          <p:cNvSpPr/>
          <p:nvPr/>
        </p:nvSpPr>
        <p:spPr>
          <a:xfrm>
            <a:off x="1300480" y="2814320"/>
            <a:ext cx="4480888" cy="3169473"/>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MY" sz="2400" dirty="0">
                <a:ln w="0"/>
                <a:solidFill>
                  <a:srgbClr val="3A8F98"/>
                </a:solidFill>
                <a:effectLst>
                  <a:outerShdw blurRad="38100" dist="19050" dir="2700000" algn="tl" rotWithShape="0">
                    <a:schemeClr val="dk1">
                      <a:alpha val="40000"/>
                    </a:schemeClr>
                  </a:outerShdw>
                </a:effectLst>
                <a:latin typeface="Berlin Sans FB" panose="020E0602020502020306" pitchFamily="34" charset="0"/>
                <a:ea typeface="Verdana" panose="020B0604030504040204" pitchFamily="34" charset="0"/>
                <a:cs typeface="Tahoma" panose="020B0604030504040204" pitchFamily="34" charset="0"/>
              </a:rPr>
              <a:t>Time Series Analysis</a:t>
            </a: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marL="285750" indent="-285750" algn="just">
              <a:buFont typeface="Arial" panose="020B0604020202020204" pitchFamily="34" charset="0"/>
              <a:buChar char="•"/>
            </a:pPr>
            <a:r>
              <a:rPr lang="en-US" sz="1400" dirty="0">
                <a:ln w="0"/>
                <a:solidFill>
                  <a:schemeClr val="tx1"/>
                </a:solidFill>
                <a:latin typeface="Bahnschrift Light" panose="020B0502040204020203" pitchFamily="34" charset="0"/>
                <a:ea typeface="Verdana" panose="020B0604030504040204" pitchFamily="34" charset="0"/>
                <a:cs typeface="Tahoma" panose="020B0604030504040204" pitchFamily="34" charset="0"/>
              </a:rPr>
              <a:t>Time series analysis identifies temporal patterns such as trends, seasonality, and cyclical behaviors through time series decomposition, separating underlying trends from seasonal variations and random noise to provide insights into long-term business growth patterns and recurring seasonal effects.</a:t>
            </a:r>
            <a:endParaRPr lang="en-MY" sz="1400" dirty="0">
              <a:ln w="0"/>
              <a:solidFill>
                <a:schemeClr val="tx1"/>
              </a:solidFill>
              <a:latin typeface="Bahnschrift Light" panose="020B0502040204020203" pitchFamily="34" charset="0"/>
              <a:ea typeface="Verdana" panose="020B0604030504040204" pitchFamily="34" charset="0"/>
              <a:cs typeface="Tahoma" panose="020B0604030504040204" pitchFamily="34" charset="0"/>
            </a:endParaRPr>
          </a:p>
        </p:txBody>
      </p:sp>
      <p:sp>
        <p:nvSpPr>
          <p:cNvPr id="6" name="Rectangle: Rounded Corners 5">
            <a:extLst>
              <a:ext uri="{FF2B5EF4-FFF2-40B4-BE49-F238E27FC236}">
                <a16:creationId xmlns:a16="http://schemas.microsoft.com/office/drawing/2014/main" id="{DE859F79-94D7-F7F6-0B44-C6643DFA7322}"/>
              </a:ext>
            </a:extLst>
          </p:cNvPr>
          <p:cNvSpPr/>
          <p:nvPr/>
        </p:nvSpPr>
        <p:spPr>
          <a:xfrm>
            <a:off x="6312309" y="2814320"/>
            <a:ext cx="4480888" cy="3169473"/>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MY" sz="2400" dirty="0">
                <a:ln w="0"/>
                <a:solidFill>
                  <a:srgbClr val="3A8F98"/>
                </a:solidFill>
                <a:effectLst>
                  <a:outerShdw blurRad="38100" dist="38100" dir="2700000" algn="tl">
                    <a:srgbClr val="000000">
                      <a:alpha val="43137"/>
                    </a:srgbClr>
                  </a:outerShdw>
                </a:effectLst>
                <a:latin typeface="Berlin Sans FB" panose="020E0602020502020306" pitchFamily="34" charset="0"/>
                <a:ea typeface="Verdana" panose="020B0604030504040204" pitchFamily="34" charset="0"/>
                <a:cs typeface="Tahoma" panose="020B0604030504040204" pitchFamily="34" charset="0"/>
              </a:rPr>
              <a:t>Pattern Recognition Analysis</a:t>
            </a:r>
          </a:p>
          <a:p>
            <a:pPr algn="ctr"/>
            <a:endParaRPr lang="en-MY" sz="1400" dirty="0">
              <a:ln w="0"/>
              <a:solidFill>
                <a:srgbClr val="3A8F98"/>
              </a:solidFill>
              <a:effectLst>
                <a:outerShdw blurRad="38100" dist="38100" dir="2700000" algn="tl">
                  <a:srgbClr val="000000">
                    <a:alpha val="43137"/>
                  </a:srgbClr>
                </a:outerShdw>
              </a:effectLst>
              <a:latin typeface="Berlin Sans FB" panose="020E0602020502020306" pitchFamily="34" charset="0"/>
              <a:ea typeface="Verdana" panose="020B0604030504040204" pitchFamily="34" charset="0"/>
              <a:cs typeface="Tahoma" panose="020B0604030504040204" pitchFamily="34" charset="0"/>
            </a:endParaRPr>
          </a:p>
          <a:p>
            <a:pPr marL="171450" indent="-171450" algn="just">
              <a:buFont typeface="Arial" panose="020B0604020202020204" pitchFamily="34" charset="0"/>
              <a:buChar char="•"/>
            </a:pPr>
            <a:r>
              <a:rPr lang="en-MY" sz="1400" dirty="0">
                <a:ln w="0"/>
                <a:solidFill>
                  <a:schemeClr val="tx1"/>
                </a:solidFill>
                <a:latin typeface="Bahnschrift Light" panose="020B0502040204020203" pitchFamily="34" charset="0"/>
                <a:ea typeface="Verdana" panose="020B0604030504040204" pitchFamily="34" charset="0"/>
                <a:cs typeface="Tahoma" panose="020B0604030504040204" pitchFamily="34" charset="0"/>
              </a:rPr>
              <a:t>Pattern recognition analysis encompasses customer behaviour evaluation, product performance assessment, and geographic market analysis to identify actionable business intelligence, including RFM analysis (Recency, Frequency, Monetary) for customer segmentation, cross-selling pattern identification, and regional market performance analysis that reveals opportunities for business expansion and optimization</a:t>
            </a:r>
          </a:p>
        </p:txBody>
      </p:sp>
    </p:spTree>
    <p:extLst>
      <p:ext uri="{BB962C8B-B14F-4D97-AF65-F5344CB8AC3E}">
        <p14:creationId xmlns:p14="http://schemas.microsoft.com/office/powerpoint/2010/main" val="3322310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A57CE-76A0-9A6F-C08D-35FD71036867}"/>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CB13088-5B67-D797-653C-A6ECF6EC59C7}"/>
              </a:ext>
            </a:extLst>
          </p:cNvPr>
          <p:cNvSpPr/>
          <p:nvPr/>
        </p:nvSpPr>
        <p:spPr>
          <a:xfrm>
            <a:off x="378675" y="1413797"/>
            <a:ext cx="11630445" cy="23962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 name="Picture 2" descr="Universiti Teknologi Malaysia Branding I UTM Brand">
            <a:extLst>
              <a:ext uri="{FF2B5EF4-FFF2-40B4-BE49-F238E27FC236}">
                <a16:creationId xmlns:a16="http://schemas.microsoft.com/office/drawing/2014/main" id="{257495AB-765C-7A4D-0486-8F6953D65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497DE2D-02E1-57CA-57D6-E157F52C84D8}"/>
              </a:ext>
            </a:extLst>
          </p:cNvPr>
          <p:cNvSpPr/>
          <p:nvPr/>
        </p:nvSpPr>
        <p:spPr>
          <a:xfrm>
            <a:off x="-462117" y="530942"/>
            <a:ext cx="5525729"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INITIAL FINDING &amp; RESULT</a:t>
            </a:r>
          </a:p>
        </p:txBody>
      </p:sp>
      <p:sp>
        <p:nvSpPr>
          <p:cNvPr id="3" name="TextBox 2">
            <a:extLst>
              <a:ext uri="{FF2B5EF4-FFF2-40B4-BE49-F238E27FC236}">
                <a16:creationId xmlns:a16="http://schemas.microsoft.com/office/drawing/2014/main" id="{12F174BF-EBE5-544C-9D8A-C964A3F87C71}"/>
              </a:ext>
            </a:extLst>
          </p:cNvPr>
          <p:cNvSpPr txBox="1"/>
          <p:nvPr/>
        </p:nvSpPr>
        <p:spPr>
          <a:xfrm>
            <a:off x="650239" y="1656080"/>
            <a:ext cx="11231449" cy="2062103"/>
          </a:xfrm>
          <a:prstGeom prst="rect">
            <a:avLst/>
          </a:prstGeom>
          <a:noFill/>
        </p:spPr>
        <p:txBody>
          <a:bodyPr wrap="square" rtlCol="0">
            <a:spAutoFit/>
          </a:bodyPr>
          <a:lstStyle/>
          <a:p>
            <a:pPr algn="just"/>
            <a:r>
              <a:rPr lang="en-US" sz="1600" dirty="0">
                <a:solidFill>
                  <a:schemeClr val="bg1"/>
                </a:solidFill>
                <a:latin typeface="Bahnschrift Light" panose="020B0502040204020203" pitchFamily="34" charset="0"/>
              </a:rPr>
              <a:t>The research demonstrates exceptional data quality and substantial business scale, providing a robust foundation for comprehensive sales forecasting analysis. The dataset encompasses 553,542 real-world transactions collected over a 24-month period from April 2023 to April 2025, achieving remarkable 100% data completeness across all 12 core features with no missing values identified during the quality assessment process. This pristine data quality is particularly notable in direct selling business analytics, where complete and accurate transaction records are often challenging to obtain. The substantial scale of the dataset is further emphasized by the total sales volume of RM 335.8 million generated during the study period, with an average transaction value of RM 606.31, demonstrating significant business impact and commercial relevance. </a:t>
            </a:r>
            <a:endParaRPr lang="en-MY" sz="1600" dirty="0">
              <a:solidFill>
                <a:schemeClr val="bg1"/>
              </a:solidFill>
              <a:latin typeface="Bahnschrift Light" panose="020B0502040204020203" pitchFamily="34" charset="0"/>
            </a:endParaRPr>
          </a:p>
        </p:txBody>
      </p:sp>
      <p:pic>
        <p:nvPicPr>
          <p:cNvPr id="7" name="Picture 6">
            <a:extLst>
              <a:ext uri="{FF2B5EF4-FFF2-40B4-BE49-F238E27FC236}">
                <a16:creationId xmlns:a16="http://schemas.microsoft.com/office/drawing/2014/main" id="{E0A7E92D-3EFD-4B3C-2B13-B2FCFEC6F42A}"/>
              </a:ext>
            </a:extLst>
          </p:cNvPr>
          <p:cNvPicPr>
            <a:picLocks noChangeAspect="1"/>
          </p:cNvPicPr>
          <p:nvPr/>
        </p:nvPicPr>
        <p:blipFill>
          <a:blip r:embed="rId3"/>
          <a:stretch>
            <a:fillRect/>
          </a:stretch>
        </p:blipFill>
        <p:spPr>
          <a:xfrm>
            <a:off x="1341117" y="3934245"/>
            <a:ext cx="4460243" cy="2827606"/>
          </a:xfrm>
          <a:prstGeom prst="rect">
            <a:avLst/>
          </a:prstGeom>
          <a:ln w="12700">
            <a:solidFill>
              <a:schemeClr val="tx1"/>
            </a:solidFill>
          </a:ln>
        </p:spPr>
      </p:pic>
      <p:pic>
        <p:nvPicPr>
          <p:cNvPr id="9" name="Picture 8">
            <a:extLst>
              <a:ext uri="{FF2B5EF4-FFF2-40B4-BE49-F238E27FC236}">
                <a16:creationId xmlns:a16="http://schemas.microsoft.com/office/drawing/2014/main" id="{06A42312-A005-568A-E3AE-7ADCDB027F23}"/>
              </a:ext>
            </a:extLst>
          </p:cNvPr>
          <p:cNvPicPr>
            <a:picLocks noChangeAspect="1"/>
          </p:cNvPicPr>
          <p:nvPr/>
        </p:nvPicPr>
        <p:blipFill>
          <a:blip r:embed="rId4"/>
          <a:stretch>
            <a:fillRect/>
          </a:stretch>
        </p:blipFill>
        <p:spPr>
          <a:xfrm>
            <a:off x="6096000" y="3934245"/>
            <a:ext cx="4330917" cy="2801385"/>
          </a:xfrm>
          <a:prstGeom prst="rect">
            <a:avLst/>
          </a:prstGeom>
          <a:ln w="12700">
            <a:solidFill>
              <a:schemeClr val="tx1"/>
            </a:solidFill>
          </a:ln>
        </p:spPr>
      </p:pic>
    </p:spTree>
    <p:extLst>
      <p:ext uri="{BB962C8B-B14F-4D97-AF65-F5344CB8AC3E}">
        <p14:creationId xmlns:p14="http://schemas.microsoft.com/office/powerpoint/2010/main" val="2499609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ACD48-B36F-BE70-F718-625BBF34B68A}"/>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7BF7E90D-94E3-08A1-74D4-D028F7C00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70" y="5077497"/>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9DCB1320-6229-DB3E-2F06-EEF1732AEB02}"/>
              </a:ext>
            </a:extLst>
          </p:cNvPr>
          <p:cNvSpPr/>
          <p:nvPr/>
        </p:nvSpPr>
        <p:spPr>
          <a:xfrm>
            <a:off x="-462117" y="530942"/>
            <a:ext cx="5525729"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FEATURE ENGINEERING</a:t>
            </a:r>
          </a:p>
        </p:txBody>
      </p:sp>
      <p:sp>
        <p:nvSpPr>
          <p:cNvPr id="3" name="Rectangle 2">
            <a:extLst>
              <a:ext uri="{FF2B5EF4-FFF2-40B4-BE49-F238E27FC236}">
                <a16:creationId xmlns:a16="http://schemas.microsoft.com/office/drawing/2014/main" id="{579ABB75-A68E-74FE-272C-CF443716FEEF}"/>
              </a:ext>
            </a:extLst>
          </p:cNvPr>
          <p:cNvSpPr/>
          <p:nvPr/>
        </p:nvSpPr>
        <p:spPr>
          <a:xfrm>
            <a:off x="786580" y="1907458"/>
            <a:ext cx="7123471" cy="525042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t"/>
          <a:lstStyle/>
          <a:p>
            <a:endParaRPr lang="en-MY" b="1" dirty="0">
              <a:solidFill>
                <a:schemeClr val="bg1"/>
              </a:solidFill>
            </a:endParaRPr>
          </a:p>
        </p:txBody>
      </p:sp>
      <p:sp>
        <p:nvSpPr>
          <p:cNvPr id="5" name="Rectangle 4">
            <a:extLst>
              <a:ext uri="{FF2B5EF4-FFF2-40B4-BE49-F238E27FC236}">
                <a16:creationId xmlns:a16="http://schemas.microsoft.com/office/drawing/2014/main" id="{19B7DD88-1827-FFE2-4BE4-3AD41F7EAD9C}"/>
              </a:ext>
            </a:extLst>
          </p:cNvPr>
          <p:cNvSpPr/>
          <p:nvPr/>
        </p:nvSpPr>
        <p:spPr>
          <a:xfrm>
            <a:off x="8141110" y="0"/>
            <a:ext cx="405089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Rounded Corners 5">
            <a:extLst>
              <a:ext uri="{FF2B5EF4-FFF2-40B4-BE49-F238E27FC236}">
                <a16:creationId xmlns:a16="http://schemas.microsoft.com/office/drawing/2014/main" id="{A080C5EF-7FDF-3D1D-6290-F30022937D70}"/>
              </a:ext>
            </a:extLst>
          </p:cNvPr>
          <p:cNvSpPr/>
          <p:nvPr/>
        </p:nvSpPr>
        <p:spPr>
          <a:xfrm>
            <a:off x="378675" y="1924210"/>
            <a:ext cx="4305085" cy="3389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Bahnschrift Light" panose="020B0502040204020203" pitchFamily="34" charset="0"/>
              </a:rPr>
              <a:t>The feature engineering process successfully expanded the dataset from 12 to 28 variables through systematic enhancement, creating temporal features (seasonality, trends), behavioral indicators (customer loyalty metrics), pricing indicators (cost ratios), and purchase recency measures. This 133% feature increase provided a robust foundation for developing powerful, accurate sales forecasting models.</a:t>
            </a:r>
            <a:endParaRPr lang="en-MY" sz="1600" dirty="0">
              <a:latin typeface="Bahnschrift Light" panose="020B0502040204020203" pitchFamily="34" charset="0"/>
            </a:endParaRPr>
          </a:p>
        </p:txBody>
      </p:sp>
      <p:pic>
        <p:nvPicPr>
          <p:cNvPr id="8" name="Picture 7">
            <a:extLst>
              <a:ext uri="{FF2B5EF4-FFF2-40B4-BE49-F238E27FC236}">
                <a16:creationId xmlns:a16="http://schemas.microsoft.com/office/drawing/2014/main" id="{C74A31AA-B0EE-8F0E-35D9-DE73DA65F569}"/>
              </a:ext>
            </a:extLst>
          </p:cNvPr>
          <p:cNvPicPr>
            <a:picLocks noChangeAspect="1"/>
          </p:cNvPicPr>
          <p:nvPr/>
        </p:nvPicPr>
        <p:blipFill>
          <a:blip r:embed="rId3"/>
          <a:stretch>
            <a:fillRect/>
          </a:stretch>
        </p:blipFill>
        <p:spPr>
          <a:xfrm>
            <a:off x="5248129" y="1382928"/>
            <a:ext cx="6554063" cy="48252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63941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619CF-D083-A83E-E1FF-912C365C0EF0}"/>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A62A8EFD-5A95-EF85-EF9A-8D0C2063E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FD9DB121-9F13-7075-DD38-BD78A1AB0760}"/>
              </a:ext>
            </a:extLst>
          </p:cNvPr>
          <p:cNvSpPr/>
          <p:nvPr/>
        </p:nvSpPr>
        <p:spPr>
          <a:xfrm>
            <a:off x="-462117" y="530942"/>
            <a:ext cx="5722375"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KEY BUSINESS INSIGHTS</a:t>
            </a:r>
          </a:p>
        </p:txBody>
      </p:sp>
      <p:sp>
        <p:nvSpPr>
          <p:cNvPr id="8" name="Rectangle: Rounded Corners 7">
            <a:extLst>
              <a:ext uri="{FF2B5EF4-FFF2-40B4-BE49-F238E27FC236}">
                <a16:creationId xmlns:a16="http://schemas.microsoft.com/office/drawing/2014/main" id="{5EB36281-19AC-3DF7-3431-BF3AC1A51C88}"/>
              </a:ext>
            </a:extLst>
          </p:cNvPr>
          <p:cNvSpPr/>
          <p:nvPr/>
        </p:nvSpPr>
        <p:spPr>
          <a:xfrm>
            <a:off x="378675" y="1924210"/>
            <a:ext cx="4305085" cy="33894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Bahnschrift Light" panose="020B0502040204020203" pitchFamily="34" charset="0"/>
              </a:rPr>
              <a:t>The analysis revealed significant business insights including product performance disparities where Atmosphere Sky™ generated RM 44.5 million in revenue despite lower transaction frequency, while consumables led in transaction volume. Customer demographics showed a mature base averaging 47.8 years with substantial purchasing power reflected in RM 606.31 average transactions, demonstrating clear revenue concentration patterns.</a:t>
            </a:r>
            <a:endParaRPr lang="en-MY" sz="1600" dirty="0">
              <a:latin typeface="Bahnschrift Light" panose="020B0502040204020203" pitchFamily="34" charset="0"/>
            </a:endParaRPr>
          </a:p>
        </p:txBody>
      </p:sp>
      <p:pic>
        <p:nvPicPr>
          <p:cNvPr id="10" name="Picture 9">
            <a:extLst>
              <a:ext uri="{FF2B5EF4-FFF2-40B4-BE49-F238E27FC236}">
                <a16:creationId xmlns:a16="http://schemas.microsoft.com/office/drawing/2014/main" id="{13C21948-1BCF-F6A2-2615-FBD075BBB600}"/>
              </a:ext>
            </a:extLst>
          </p:cNvPr>
          <p:cNvPicPr>
            <a:picLocks noChangeAspect="1"/>
          </p:cNvPicPr>
          <p:nvPr/>
        </p:nvPicPr>
        <p:blipFill>
          <a:blip r:embed="rId3"/>
          <a:stretch>
            <a:fillRect/>
          </a:stretch>
        </p:blipFill>
        <p:spPr>
          <a:xfrm>
            <a:off x="4976479" y="1587062"/>
            <a:ext cx="6987318" cy="45170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4116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F45723E5-5EA2-4D9C-21E1-D78E3C0BD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5CE50CF7-403F-AE0F-A2B8-0BF94B70530B}"/>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PREPARED BY :</a:t>
            </a:r>
          </a:p>
        </p:txBody>
      </p:sp>
      <p:sp>
        <p:nvSpPr>
          <p:cNvPr id="12" name="Rectangle 11">
            <a:extLst>
              <a:ext uri="{FF2B5EF4-FFF2-40B4-BE49-F238E27FC236}">
                <a16:creationId xmlns:a16="http://schemas.microsoft.com/office/drawing/2014/main" id="{66CC7233-2BA1-5BA0-082E-3F82C553B222}"/>
              </a:ext>
            </a:extLst>
          </p:cNvPr>
          <p:cNvSpPr/>
          <p:nvPr/>
        </p:nvSpPr>
        <p:spPr>
          <a:xfrm>
            <a:off x="1734414" y="4753452"/>
            <a:ext cx="2914580" cy="1138773"/>
          </a:xfrm>
          <a:prstGeom prst="rect">
            <a:avLst/>
          </a:prstGeom>
          <a:noFill/>
        </p:spPr>
        <p:txBody>
          <a:bodyPr wrap="none" lIns="91440" tIns="45720" rIns="91440" bIns="45720">
            <a:spAutoFit/>
          </a:bodyPr>
          <a:lstStyle/>
          <a:p>
            <a:pPr algn="ctr"/>
            <a:r>
              <a:rPr lang="en-US" sz="2400" b="1"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SIVARAJAN ESVARAN</a:t>
            </a:r>
          </a:p>
          <a:p>
            <a:pPr algn="ctr"/>
            <a:r>
              <a:rPr lang="en-US" sz="2400" b="1"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MCS241051</a:t>
            </a:r>
          </a:p>
          <a:p>
            <a:pPr algn="ctr"/>
            <a:r>
              <a:rPr lang="en-US" sz="2000" b="1" cap="none" spc="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Master in Data Science Student</a:t>
            </a:r>
          </a:p>
        </p:txBody>
      </p:sp>
      <p:grpSp>
        <p:nvGrpSpPr>
          <p:cNvPr id="29" name="Group 28">
            <a:extLst>
              <a:ext uri="{FF2B5EF4-FFF2-40B4-BE49-F238E27FC236}">
                <a16:creationId xmlns:a16="http://schemas.microsoft.com/office/drawing/2014/main" id="{D7F3D227-D56C-0161-2D58-FE6AD19A0AC7}"/>
              </a:ext>
            </a:extLst>
          </p:cNvPr>
          <p:cNvGrpSpPr/>
          <p:nvPr/>
        </p:nvGrpSpPr>
        <p:grpSpPr>
          <a:xfrm>
            <a:off x="1859280" y="1703818"/>
            <a:ext cx="3058494" cy="2880911"/>
            <a:chOff x="2792361" y="2241754"/>
            <a:chExt cx="2507226" cy="2389239"/>
          </a:xfrm>
        </p:grpSpPr>
        <p:sp>
          <p:nvSpPr>
            <p:cNvPr id="8" name="Oval 7">
              <a:extLst>
                <a:ext uri="{FF2B5EF4-FFF2-40B4-BE49-F238E27FC236}">
                  <a16:creationId xmlns:a16="http://schemas.microsoft.com/office/drawing/2014/main" id="{002A2E8E-3C4F-58FF-C4E6-BB0EB7815D39}"/>
                </a:ext>
              </a:extLst>
            </p:cNvPr>
            <p:cNvSpPr/>
            <p:nvPr/>
          </p:nvSpPr>
          <p:spPr>
            <a:xfrm>
              <a:off x="2792361" y="2241754"/>
              <a:ext cx="2507226" cy="238923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9" name="Oval 8">
              <a:extLst>
                <a:ext uri="{FF2B5EF4-FFF2-40B4-BE49-F238E27FC236}">
                  <a16:creationId xmlns:a16="http://schemas.microsoft.com/office/drawing/2014/main" id="{1E021769-4200-35DD-9A8E-DA2BB0C9E759}"/>
                </a:ext>
              </a:extLst>
            </p:cNvPr>
            <p:cNvSpPr/>
            <p:nvPr/>
          </p:nvSpPr>
          <p:spPr>
            <a:xfrm>
              <a:off x="2998839" y="2415430"/>
              <a:ext cx="2097630" cy="2027139"/>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8" name="Picture 27" descr="A person with a beard and a tie&#10;&#10;AI-generated content may be incorrect.">
              <a:extLst>
                <a:ext uri="{FF2B5EF4-FFF2-40B4-BE49-F238E27FC236}">
                  <a16:creationId xmlns:a16="http://schemas.microsoft.com/office/drawing/2014/main" id="{C7A20ABA-75A5-1B33-96E0-232A4BFA0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839" y="2415430"/>
              <a:ext cx="2097630" cy="2027139"/>
            </a:xfrm>
            <a:prstGeom prst="ellipse">
              <a:avLst/>
            </a:prstGeom>
            <a:ln>
              <a:noFill/>
            </a:ln>
            <a:effectLst>
              <a:softEdge rad="112500"/>
            </a:effectLst>
          </p:spPr>
        </p:pic>
      </p:grpSp>
      <p:grpSp>
        <p:nvGrpSpPr>
          <p:cNvPr id="42" name="Group 41">
            <a:extLst>
              <a:ext uri="{FF2B5EF4-FFF2-40B4-BE49-F238E27FC236}">
                <a16:creationId xmlns:a16="http://schemas.microsoft.com/office/drawing/2014/main" id="{B5FED35B-9C53-1DBD-B4D8-AACF5A15E2B2}"/>
              </a:ext>
            </a:extLst>
          </p:cNvPr>
          <p:cNvGrpSpPr/>
          <p:nvPr/>
        </p:nvGrpSpPr>
        <p:grpSpPr>
          <a:xfrm>
            <a:off x="7528560" y="1764025"/>
            <a:ext cx="2968754" cy="2880911"/>
            <a:chOff x="6559826" y="1694926"/>
            <a:chExt cx="3317728" cy="2880911"/>
          </a:xfrm>
        </p:grpSpPr>
        <p:grpSp>
          <p:nvGrpSpPr>
            <p:cNvPr id="34" name="Group 33">
              <a:extLst>
                <a:ext uri="{FF2B5EF4-FFF2-40B4-BE49-F238E27FC236}">
                  <a16:creationId xmlns:a16="http://schemas.microsoft.com/office/drawing/2014/main" id="{5AF88660-60B7-3AF0-9D81-BCEC63177D3D}"/>
                </a:ext>
              </a:extLst>
            </p:cNvPr>
            <p:cNvGrpSpPr/>
            <p:nvPr/>
          </p:nvGrpSpPr>
          <p:grpSpPr>
            <a:xfrm>
              <a:off x="6559826" y="1694926"/>
              <a:ext cx="3317728" cy="2880911"/>
              <a:chOff x="2792361" y="2241754"/>
              <a:chExt cx="2507226" cy="2389239"/>
            </a:xfrm>
          </p:grpSpPr>
          <p:sp>
            <p:nvSpPr>
              <p:cNvPr id="35" name="Oval 34">
                <a:extLst>
                  <a:ext uri="{FF2B5EF4-FFF2-40B4-BE49-F238E27FC236}">
                    <a16:creationId xmlns:a16="http://schemas.microsoft.com/office/drawing/2014/main" id="{0C35D91C-C414-D99D-515C-87160D4C2383}"/>
                  </a:ext>
                </a:extLst>
              </p:cNvPr>
              <p:cNvSpPr/>
              <p:nvPr/>
            </p:nvSpPr>
            <p:spPr>
              <a:xfrm>
                <a:off x="2792361" y="2241754"/>
                <a:ext cx="2507226" cy="238923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Y"/>
              </a:p>
            </p:txBody>
          </p:sp>
          <p:sp>
            <p:nvSpPr>
              <p:cNvPr id="36" name="Oval 35">
                <a:extLst>
                  <a:ext uri="{FF2B5EF4-FFF2-40B4-BE49-F238E27FC236}">
                    <a16:creationId xmlns:a16="http://schemas.microsoft.com/office/drawing/2014/main" id="{09725505-2438-E106-338A-C8ED6F64DA5C}"/>
                  </a:ext>
                </a:extLst>
              </p:cNvPr>
              <p:cNvSpPr/>
              <p:nvPr/>
            </p:nvSpPr>
            <p:spPr>
              <a:xfrm>
                <a:off x="2998839" y="2415430"/>
                <a:ext cx="2097630" cy="2027139"/>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39" name="Picture 38">
              <a:extLst>
                <a:ext uri="{FF2B5EF4-FFF2-40B4-BE49-F238E27FC236}">
                  <a16:creationId xmlns:a16="http://schemas.microsoft.com/office/drawing/2014/main" id="{44BD19CA-CF12-C604-4999-A1217D48F4BD}"/>
                </a:ext>
              </a:extLst>
            </p:cNvPr>
            <p:cNvPicPr>
              <a:picLocks noChangeAspect="1"/>
            </p:cNvPicPr>
            <p:nvPr/>
          </p:nvPicPr>
          <p:blipFill>
            <a:blip r:embed="rId5"/>
            <a:stretch>
              <a:fillRect/>
            </a:stretch>
          </p:blipFill>
          <p:spPr>
            <a:xfrm>
              <a:off x="6833051" y="1818907"/>
              <a:ext cx="2775723" cy="2538624"/>
            </a:xfrm>
            <a:prstGeom prst="ellipse">
              <a:avLst/>
            </a:prstGeom>
            <a:ln>
              <a:noFill/>
            </a:ln>
            <a:effectLst>
              <a:softEdge rad="112500"/>
            </a:effectLst>
          </p:spPr>
        </p:pic>
      </p:grpSp>
      <p:sp>
        <p:nvSpPr>
          <p:cNvPr id="41" name="TextBox 40">
            <a:extLst>
              <a:ext uri="{FF2B5EF4-FFF2-40B4-BE49-F238E27FC236}">
                <a16:creationId xmlns:a16="http://schemas.microsoft.com/office/drawing/2014/main" id="{7644BCE1-5BD2-6485-8A34-2E0B2235F389}"/>
              </a:ext>
            </a:extLst>
          </p:cNvPr>
          <p:cNvSpPr txBox="1"/>
          <p:nvPr/>
        </p:nvSpPr>
        <p:spPr>
          <a:xfrm>
            <a:off x="5765800" y="4750116"/>
            <a:ext cx="6329680" cy="1138773"/>
          </a:xfrm>
          <a:prstGeom prst="rect">
            <a:avLst/>
          </a:prstGeom>
          <a:noFill/>
        </p:spPr>
        <p:txBody>
          <a:bodyPr wrap="square">
            <a:spAutoFit/>
          </a:bodyPr>
          <a:lstStyle/>
          <a:p>
            <a:pPr algn="ctr"/>
            <a:r>
              <a:rPr lang="en-MY" sz="2400" b="1" dirty="0">
                <a:solidFill>
                  <a:schemeClr val="bg1"/>
                </a:solidFill>
                <a:effectLst>
                  <a:outerShdw blurRad="38100" dist="38100" dir="2700000" algn="tl">
                    <a:srgbClr val="000000">
                      <a:alpha val="43137"/>
                    </a:srgbClr>
                  </a:outerShdw>
                </a:effectLst>
                <a:latin typeface="Agency FB" panose="020B0503020202020204" pitchFamily="34" charset="0"/>
              </a:rPr>
              <a:t>ASSOC. PROF. DR. MOHD SHAHIZAN BIN OTHMAN</a:t>
            </a:r>
          </a:p>
          <a:p>
            <a:pPr algn="ctr"/>
            <a:r>
              <a:rPr lang="en-MY" sz="2400" b="1" dirty="0">
                <a:solidFill>
                  <a:schemeClr val="bg1"/>
                </a:solidFill>
                <a:effectLst>
                  <a:outerShdw blurRad="38100" dist="38100" dir="2700000" algn="tl">
                    <a:srgbClr val="000000">
                      <a:alpha val="43137"/>
                    </a:srgbClr>
                  </a:outerShdw>
                </a:effectLst>
                <a:latin typeface="Agency FB" panose="020B0503020202020204" pitchFamily="34" charset="0"/>
              </a:rPr>
              <a:t>Lecturer</a:t>
            </a:r>
          </a:p>
          <a:p>
            <a:pPr algn="ctr"/>
            <a:r>
              <a:rPr lang="en-MY" sz="2000" b="1" dirty="0">
                <a:solidFill>
                  <a:schemeClr val="bg1"/>
                </a:solidFill>
                <a:effectLst>
                  <a:outerShdw blurRad="38100" dist="38100" dir="2700000" algn="tl">
                    <a:srgbClr val="000000">
                      <a:alpha val="43137"/>
                    </a:srgbClr>
                  </a:outerShdw>
                </a:effectLst>
                <a:latin typeface="Agency FB" panose="020B0503020202020204" pitchFamily="34" charset="0"/>
              </a:rPr>
              <a:t>University </a:t>
            </a:r>
            <a:r>
              <a:rPr lang="en-MY" sz="2000" b="1" dirty="0" err="1">
                <a:solidFill>
                  <a:schemeClr val="bg1"/>
                </a:solidFill>
                <a:effectLst>
                  <a:outerShdw blurRad="38100" dist="38100" dir="2700000" algn="tl">
                    <a:srgbClr val="000000">
                      <a:alpha val="43137"/>
                    </a:srgbClr>
                  </a:outerShdw>
                </a:effectLst>
                <a:latin typeface="Agency FB" panose="020B0503020202020204" pitchFamily="34" charset="0"/>
              </a:rPr>
              <a:t>Teknologi</a:t>
            </a:r>
            <a:r>
              <a:rPr lang="en-MY" sz="2000" b="1" dirty="0">
                <a:solidFill>
                  <a:schemeClr val="bg1"/>
                </a:solidFill>
                <a:effectLst>
                  <a:outerShdw blurRad="38100" dist="38100" dir="2700000" algn="tl">
                    <a:srgbClr val="000000">
                      <a:alpha val="43137"/>
                    </a:srgbClr>
                  </a:outerShdw>
                </a:effectLst>
                <a:latin typeface="Agency FB" panose="020B0503020202020204" pitchFamily="34" charset="0"/>
              </a:rPr>
              <a:t> Malaysia</a:t>
            </a:r>
          </a:p>
        </p:txBody>
      </p:sp>
    </p:spTree>
    <p:extLst>
      <p:ext uri="{BB962C8B-B14F-4D97-AF65-F5344CB8AC3E}">
        <p14:creationId xmlns:p14="http://schemas.microsoft.com/office/powerpoint/2010/main" val="4070607598"/>
      </p:ext>
    </p:extLst>
  </p:cSld>
  <p:clrMapOvr>
    <a:masterClrMapping/>
  </p:clrMapOvr>
  <mc:AlternateContent xmlns:mc="http://schemas.openxmlformats.org/markup-compatibility/2006" xmlns:p14="http://schemas.microsoft.com/office/powerpoint/2010/main">
    <mc:Choice Requires="p14">
      <p:transition spd="slow" p14:dur="2000" advTm="6509"/>
    </mc:Choice>
    <mc:Fallback xmlns="">
      <p:transition spd="slow" advTm="650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50289-971F-7278-6687-2EC0F748D3CE}"/>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BDF06CAD-A0E3-8122-97FB-F55B4CFA9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FB8DC35-A34B-777C-A4D1-9629AE3B1E49}"/>
              </a:ext>
            </a:extLst>
          </p:cNvPr>
          <p:cNvSpPr/>
          <p:nvPr/>
        </p:nvSpPr>
        <p:spPr>
          <a:xfrm>
            <a:off x="-462116" y="530942"/>
            <a:ext cx="635491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a:solidFill>
                  <a:srgbClr val="3A8F98"/>
                </a:solidFill>
                <a:effectLst>
                  <a:outerShdw blurRad="38100" dist="38100" dir="2700000" algn="tl">
                    <a:srgbClr val="000000">
                      <a:alpha val="43137"/>
                    </a:srgbClr>
                  </a:outerShdw>
                </a:effectLst>
                <a:latin typeface="Berlin Sans FB" panose="020E0602020502020306" pitchFamily="34" charset="0"/>
              </a:rPr>
              <a:t>      </a:t>
            </a:r>
          </a:p>
          <a:p>
            <a:r>
              <a:rPr lang="en-MY" sz="2400">
                <a:solidFill>
                  <a:srgbClr val="3A8F98"/>
                </a:solidFill>
                <a:effectLst>
                  <a:outerShdw blurRad="38100" dist="38100" dir="2700000" algn="tl">
                    <a:srgbClr val="000000">
                      <a:alpha val="43137"/>
                    </a:srgbClr>
                  </a:outerShdw>
                </a:effectLst>
                <a:latin typeface="Berlin Sans FB" panose="020E0602020502020306" pitchFamily="34" charset="0"/>
              </a:rPr>
              <a:t>       MACHINE LEARNING MODEL ACCURACY </a:t>
            </a:r>
          </a:p>
          <a:p>
            <a:r>
              <a:rPr lang="en-MY" sz="2400">
                <a:solidFill>
                  <a:srgbClr val="3A8F98"/>
                </a:solidFill>
                <a:effectLst>
                  <a:outerShdw blurRad="38100" dist="38100" dir="2700000" algn="tl">
                    <a:srgbClr val="000000">
                      <a:alpha val="43137"/>
                    </a:srgbClr>
                  </a:outerShdw>
                </a:effectLst>
                <a:latin typeface="Berlin Sans FB" panose="020E0602020502020306" pitchFamily="34" charset="0"/>
              </a:rPr>
              <a:t>      </a:t>
            </a:r>
            <a:endParaRPr lang="en-MY" sz="2400" dirty="0">
              <a:solidFill>
                <a:srgbClr val="3A8F98"/>
              </a:solidFill>
              <a:effectLst>
                <a:outerShdw blurRad="38100" dist="38100" dir="2700000" algn="tl">
                  <a:srgbClr val="000000">
                    <a:alpha val="43137"/>
                  </a:srgbClr>
                </a:outerShdw>
              </a:effectLst>
              <a:latin typeface="Berlin Sans FB" panose="020E0602020502020306" pitchFamily="34" charset="0"/>
            </a:endParaRPr>
          </a:p>
        </p:txBody>
      </p:sp>
      <p:pic>
        <p:nvPicPr>
          <p:cNvPr id="6" name="Picture 5">
            <a:extLst>
              <a:ext uri="{FF2B5EF4-FFF2-40B4-BE49-F238E27FC236}">
                <a16:creationId xmlns:a16="http://schemas.microsoft.com/office/drawing/2014/main" id="{637A1841-4E3C-3FCE-9D52-5FC928D40286}"/>
              </a:ext>
            </a:extLst>
          </p:cNvPr>
          <p:cNvPicPr>
            <a:picLocks noChangeAspect="1"/>
          </p:cNvPicPr>
          <p:nvPr/>
        </p:nvPicPr>
        <p:blipFill>
          <a:blip r:embed="rId3"/>
          <a:stretch>
            <a:fillRect/>
          </a:stretch>
        </p:blipFill>
        <p:spPr>
          <a:xfrm>
            <a:off x="522354" y="1341364"/>
            <a:ext cx="7066206" cy="4985693"/>
          </a:xfrm>
          <a:prstGeom prst="rect">
            <a:avLst/>
          </a:prstGeom>
        </p:spPr>
      </p:pic>
      <p:sp>
        <p:nvSpPr>
          <p:cNvPr id="3" name="Rectangle: Rounded Corners 2">
            <a:extLst>
              <a:ext uri="{FF2B5EF4-FFF2-40B4-BE49-F238E27FC236}">
                <a16:creationId xmlns:a16="http://schemas.microsoft.com/office/drawing/2014/main" id="{84232996-C0E6-3DC5-2D16-D010B775DB1E}"/>
              </a:ext>
            </a:extLst>
          </p:cNvPr>
          <p:cNvSpPr/>
          <p:nvPr/>
        </p:nvSpPr>
        <p:spPr>
          <a:xfrm>
            <a:off x="7781600" y="1479545"/>
            <a:ext cx="4223333" cy="473837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latin typeface="Bahnschrift Light" panose="020B0502040204020203" pitchFamily="34" charset="0"/>
              </a:rPr>
              <a:t>Model evaluation revealed unexpected results where LSTM, Random Forest, and Linear Regression achieved identical performance with R² = 0.964 but critically high MAPE = 52.68% and only 25.04% custom accuracy, severely limiting practical utility. ARIMA demonstrated paradoxical performance with negative R² (-0.106) yet achieved 100% custom accuracy, highlighting that high explanatory power doesn't guarantee business forecasting utility.</a:t>
            </a: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3583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FCDCC-B05A-741A-E0B2-1A2F0373E33A}"/>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96416648-A4BD-5072-2112-243484336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1E5D707-2518-D145-55ED-A3155F624255}"/>
              </a:ext>
            </a:extLst>
          </p:cNvPr>
          <p:cNvSpPr/>
          <p:nvPr/>
        </p:nvSpPr>
        <p:spPr>
          <a:xfrm>
            <a:off x="-462116" y="530942"/>
            <a:ext cx="376411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SUMMARY</a:t>
            </a:r>
          </a:p>
        </p:txBody>
      </p:sp>
      <p:grpSp>
        <p:nvGrpSpPr>
          <p:cNvPr id="20" name="Group 19">
            <a:extLst>
              <a:ext uri="{FF2B5EF4-FFF2-40B4-BE49-F238E27FC236}">
                <a16:creationId xmlns:a16="http://schemas.microsoft.com/office/drawing/2014/main" id="{5FAD3D4A-1AEF-93CF-BB46-687B17B952C5}"/>
              </a:ext>
            </a:extLst>
          </p:cNvPr>
          <p:cNvGrpSpPr/>
          <p:nvPr/>
        </p:nvGrpSpPr>
        <p:grpSpPr>
          <a:xfrm>
            <a:off x="6298037" y="4024717"/>
            <a:ext cx="5024284" cy="2138517"/>
            <a:chOff x="2359740" y="1681316"/>
            <a:chExt cx="3755923" cy="1366684"/>
          </a:xfrm>
        </p:grpSpPr>
        <p:sp>
          <p:nvSpPr>
            <p:cNvPr id="21" name="Rectangle: Rounded Corners 20">
              <a:extLst>
                <a:ext uri="{FF2B5EF4-FFF2-40B4-BE49-F238E27FC236}">
                  <a16:creationId xmlns:a16="http://schemas.microsoft.com/office/drawing/2014/main" id="{E5E10D74-B264-6C05-119F-B6AE7E769901}"/>
                </a:ext>
              </a:extLst>
            </p:cNvPr>
            <p:cNvSpPr/>
            <p:nvPr/>
          </p:nvSpPr>
          <p:spPr>
            <a:xfrm>
              <a:off x="2359740" y="1681316"/>
              <a:ext cx="3755923" cy="136668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20CA5E9A-B38D-9F19-0DA6-7CE9D26A25BE}"/>
                </a:ext>
              </a:extLst>
            </p:cNvPr>
            <p:cNvSpPr/>
            <p:nvPr/>
          </p:nvSpPr>
          <p:spPr>
            <a:xfrm>
              <a:off x="2467893" y="1946787"/>
              <a:ext cx="796413" cy="786581"/>
            </a:xfrm>
            <a:prstGeom prst="rect">
              <a:avLst/>
            </a:prstGeom>
            <a:solidFill>
              <a:srgbClr val="3A8F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4000" dirty="0">
                  <a:latin typeface="Agency FB" panose="020B0503020202020204" pitchFamily="34" charset="0"/>
                </a:rPr>
                <a:t>04</a:t>
              </a:r>
            </a:p>
          </p:txBody>
        </p:sp>
      </p:grpSp>
      <p:grpSp>
        <p:nvGrpSpPr>
          <p:cNvPr id="23" name="Group 22">
            <a:extLst>
              <a:ext uri="{FF2B5EF4-FFF2-40B4-BE49-F238E27FC236}">
                <a16:creationId xmlns:a16="http://schemas.microsoft.com/office/drawing/2014/main" id="{975450EE-BE18-6884-8A5A-FDC61D79CC22}"/>
              </a:ext>
            </a:extLst>
          </p:cNvPr>
          <p:cNvGrpSpPr/>
          <p:nvPr/>
        </p:nvGrpSpPr>
        <p:grpSpPr>
          <a:xfrm>
            <a:off x="6298037" y="1657600"/>
            <a:ext cx="5024284" cy="2138517"/>
            <a:chOff x="2359740" y="1681316"/>
            <a:chExt cx="3755923" cy="1366684"/>
          </a:xfrm>
        </p:grpSpPr>
        <p:sp>
          <p:nvSpPr>
            <p:cNvPr id="24" name="Rectangle: Rounded Corners 23">
              <a:extLst>
                <a:ext uri="{FF2B5EF4-FFF2-40B4-BE49-F238E27FC236}">
                  <a16:creationId xmlns:a16="http://schemas.microsoft.com/office/drawing/2014/main" id="{0AAF5FC4-8400-AD56-DFC3-8A36BE686D2D}"/>
                </a:ext>
              </a:extLst>
            </p:cNvPr>
            <p:cNvSpPr/>
            <p:nvPr/>
          </p:nvSpPr>
          <p:spPr>
            <a:xfrm>
              <a:off x="2359740" y="1681316"/>
              <a:ext cx="3755923" cy="136668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654468C0-0794-6F58-CD6E-BB730240EA32}"/>
                </a:ext>
              </a:extLst>
            </p:cNvPr>
            <p:cNvSpPr/>
            <p:nvPr/>
          </p:nvSpPr>
          <p:spPr>
            <a:xfrm>
              <a:off x="2467893" y="1946787"/>
              <a:ext cx="796413" cy="786581"/>
            </a:xfrm>
            <a:prstGeom prst="rect">
              <a:avLst/>
            </a:prstGeom>
            <a:solidFill>
              <a:srgbClr val="3A8F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4000" dirty="0">
                  <a:latin typeface="Agency FB" panose="020B0503020202020204" pitchFamily="34" charset="0"/>
                </a:rPr>
                <a:t>03</a:t>
              </a:r>
            </a:p>
          </p:txBody>
        </p:sp>
      </p:grpSp>
      <p:grpSp>
        <p:nvGrpSpPr>
          <p:cNvPr id="27" name="Group 26">
            <a:extLst>
              <a:ext uri="{FF2B5EF4-FFF2-40B4-BE49-F238E27FC236}">
                <a16:creationId xmlns:a16="http://schemas.microsoft.com/office/drawing/2014/main" id="{5A7788D0-45E3-4714-7A89-FAA78D298D90}"/>
              </a:ext>
            </a:extLst>
          </p:cNvPr>
          <p:cNvGrpSpPr/>
          <p:nvPr/>
        </p:nvGrpSpPr>
        <p:grpSpPr>
          <a:xfrm>
            <a:off x="869679" y="1657600"/>
            <a:ext cx="5024284" cy="2138517"/>
            <a:chOff x="869679" y="1657600"/>
            <a:chExt cx="5024284" cy="2138517"/>
          </a:xfrm>
        </p:grpSpPr>
        <p:grpSp>
          <p:nvGrpSpPr>
            <p:cNvPr id="13" name="Group 12">
              <a:extLst>
                <a:ext uri="{FF2B5EF4-FFF2-40B4-BE49-F238E27FC236}">
                  <a16:creationId xmlns:a16="http://schemas.microsoft.com/office/drawing/2014/main" id="{0661806D-9DCB-F461-94D7-183FC5064E35}"/>
                </a:ext>
              </a:extLst>
            </p:cNvPr>
            <p:cNvGrpSpPr/>
            <p:nvPr/>
          </p:nvGrpSpPr>
          <p:grpSpPr>
            <a:xfrm>
              <a:off x="869679" y="1657600"/>
              <a:ext cx="5024284" cy="2138517"/>
              <a:chOff x="2359740" y="1681316"/>
              <a:chExt cx="3755923" cy="1366684"/>
            </a:xfrm>
          </p:grpSpPr>
          <p:sp>
            <p:nvSpPr>
              <p:cNvPr id="3" name="Rectangle: Rounded Corners 2">
                <a:extLst>
                  <a:ext uri="{FF2B5EF4-FFF2-40B4-BE49-F238E27FC236}">
                    <a16:creationId xmlns:a16="http://schemas.microsoft.com/office/drawing/2014/main" id="{F4D04613-2CED-4A9D-1D71-5214A044F5BE}"/>
                  </a:ext>
                </a:extLst>
              </p:cNvPr>
              <p:cNvSpPr/>
              <p:nvPr/>
            </p:nvSpPr>
            <p:spPr>
              <a:xfrm>
                <a:off x="2359740" y="1681316"/>
                <a:ext cx="3755923" cy="136668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b="1" dirty="0"/>
                  <a:t>Research</a:t>
                </a: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6BA32C58-CBAD-4E22-EF49-89954CF4AB87}"/>
                  </a:ext>
                </a:extLst>
              </p:cNvPr>
              <p:cNvSpPr/>
              <p:nvPr/>
            </p:nvSpPr>
            <p:spPr>
              <a:xfrm>
                <a:off x="2467893" y="1946787"/>
                <a:ext cx="796413" cy="786581"/>
              </a:xfrm>
              <a:prstGeom prst="rect">
                <a:avLst/>
              </a:prstGeom>
              <a:solidFill>
                <a:srgbClr val="3A8F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4000" dirty="0">
                    <a:latin typeface="Agency FB" panose="020B0503020202020204" pitchFamily="34" charset="0"/>
                  </a:rPr>
                  <a:t>01</a:t>
                </a:r>
              </a:p>
            </p:txBody>
          </p:sp>
        </p:grpSp>
        <p:sp>
          <p:nvSpPr>
            <p:cNvPr id="26" name="TextBox 25">
              <a:extLst>
                <a:ext uri="{FF2B5EF4-FFF2-40B4-BE49-F238E27FC236}">
                  <a16:creationId xmlns:a16="http://schemas.microsoft.com/office/drawing/2014/main" id="{C3A9646D-40AD-ABB1-C8FB-7619689685F7}"/>
                </a:ext>
              </a:extLst>
            </p:cNvPr>
            <p:cNvSpPr txBox="1"/>
            <p:nvPr/>
          </p:nvSpPr>
          <p:spPr>
            <a:xfrm>
              <a:off x="2079712" y="1903560"/>
              <a:ext cx="3814249" cy="1661993"/>
            </a:xfrm>
            <a:prstGeom prst="rect">
              <a:avLst/>
            </a:prstGeom>
            <a:noFill/>
          </p:spPr>
          <p:txBody>
            <a:bodyPr wrap="square" rtlCol="0">
              <a:spAutoFit/>
            </a:bodyPr>
            <a:lstStyle/>
            <a:p>
              <a:r>
                <a:rPr lang="en-US" sz="1600" dirty="0">
                  <a:latin typeface="Berlin Sans FB" panose="020E0602020502020306" pitchFamily="34" charset="0"/>
                </a:rPr>
                <a:t>Research Achievement and Dataset Quality </a:t>
              </a:r>
            </a:p>
            <a:p>
              <a:endParaRPr lang="en-US" sz="1400" b="1" dirty="0">
                <a:latin typeface="Berlin Sans FB" panose="020E0602020502020306" pitchFamily="34" charset="0"/>
              </a:endParaRPr>
            </a:p>
            <a:p>
              <a:r>
                <a:rPr lang="en-US" sz="1400" dirty="0">
                  <a:latin typeface="Bahnschrift Light" panose="020B0502040204020203" pitchFamily="34" charset="0"/>
                </a:rPr>
                <a:t>Successfully analyzed 553,542 transactions over 24 months with 100% completeness, generating RM 335.8 million in real Amway sales data.</a:t>
              </a:r>
              <a:endParaRPr lang="en-MY" sz="1400" dirty="0">
                <a:latin typeface="Bahnschrift Light" panose="020B0502040204020203" pitchFamily="34" charset="0"/>
              </a:endParaRPr>
            </a:p>
          </p:txBody>
        </p:sp>
      </p:grpSp>
      <p:grpSp>
        <p:nvGrpSpPr>
          <p:cNvPr id="29" name="Group 28">
            <a:extLst>
              <a:ext uri="{FF2B5EF4-FFF2-40B4-BE49-F238E27FC236}">
                <a16:creationId xmlns:a16="http://schemas.microsoft.com/office/drawing/2014/main" id="{AB0789EA-937D-E9A8-8C5C-58777904F29B}"/>
              </a:ext>
            </a:extLst>
          </p:cNvPr>
          <p:cNvGrpSpPr/>
          <p:nvPr/>
        </p:nvGrpSpPr>
        <p:grpSpPr>
          <a:xfrm>
            <a:off x="869679" y="4043377"/>
            <a:ext cx="5024284" cy="2138517"/>
            <a:chOff x="869679" y="4043377"/>
            <a:chExt cx="5024284" cy="2138517"/>
          </a:xfrm>
        </p:grpSpPr>
        <p:grpSp>
          <p:nvGrpSpPr>
            <p:cNvPr id="17" name="Group 16">
              <a:extLst>
                <a:ext uri="{FF2B5EF4-FFF2-40B4-BE49-F238E27FC236}">
                  <a16:creationId xmlns:a16="http://schemas.microsoft.com/office/drawing/2014/main" id="{12180868-05E7-E309-604C-590ECB672C9F}"/>
                </a:ext>
              </a:extLst>
            </p:cNvPr>
            <p:cNvGrpSpPr/>
            <p:nvPr/>
          </p:nvGrpSpPr>
          <p:grpSpPr>
            <a:xfrm>
              <a:off x="869679" y="4043377"/>
              <a:ext cx="5024284" cy="2138517"/>
              <a:chOff x="2359740" y="1693241"/>
              <a:chExt cx="3755923" cy="1366684"/>
            </a:xfrm>
          </p:grpSpPr>
          <p:sp>
            <p:nvSpPr>
              <p:cNvPr id="18" name="Rectangle: Rounded Corners 17">
                <a:extLst>
                  <a:ext uri="{FF2B5EF4-FFF2-40B4-BE49-F238E27FC236}">
                    <a16:creationId xmlns:a16="http://schemas.microsoft.com/office/drawing/2014/main" id="{9673034F-EBA9-7527-1F7D-A7B54FBA7177}"/>
                  </a:ext>
                </a:extLst>
              </p:cNvPr>
              <p:cNvSpPr/>
              <p:nvPr/>
            </p:nvSpPr>
            <p:spPr>
              <a:xfrm>
                <a:off x="2359740" y="1693241"/>
                <a:ext cx="3755923" cy="136668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19" name="Rectangle 18">
                <a:extLst>
                  <a:ext uri="{FF2B5EF4-FFF2-40B4-BE49-F238E27FC236}">
                    <a16:creationId xmlns:a16="http://schemas.microsoft.com/office/drawing/2014/main" id="{2EA835FD-4859-4994-8F12-553BACA88009}"/>
                  </a:ext>
                </a:extLst>
              </p:cNvPr>
              <p:cNvSpPr/>
              <p:nvPr/>
            </p:nvSpPr>
            <p:spPr>
              <a:xfrm>
                <a:off x="2467893" y="1946787"/>
                <a:ext cx="796413" cy="786581"/>
              </a:xfrm>
              <a:prstGeom prst="rect">
                <a:avLst/>
              </a:prstGeom>
              <a:solidFill>
                <a:srgbClr val="3A8F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4000" dirty="0">
                    <a:latin typeface="Agency FB" panose="020B0503020202020204" pitchFamily="34" charset="0"/>
                  </a:rPr>
                  <a:t>02</a:t>
                </a:r>
              </a:p>
            </p:txBody>
          </p:sp>
        </p:grpSp>
        <p:sp>
          <p:nvSpPr>
            <p:cNvPr id="28" name="TextBox 27">
              <a:extLst>
                <a:ext uri="{FF2B5EF4-FFF2-40B4-BE49-F238E27FC236}">
                  <a16:creationId xmlns:a16="http://schemas.microsoft.com/office/drawing/2014/main" id="{C1C11E65-CA9C-69BF-D459-5FA452F78157}"/>
                </a:ext>
              </a:extLst>
            </p:cNvPr>
            <p:cNvSpPr txBox="1"/>
            <p:nvPr/>
          </p:nvSpPr>
          <p:spPr>
            <a:xfrm>
              <a:off x="2079712" y="4253843"/>
              <a:ext cx="3814249" cy="1692771"/>
            </a:xfrm>
            <a:prstGeom prst="rect">
              <a:avLst/>
            </a:prstGeom>
            <a:noFill/>
          </p:spPr>
          <p:txBody>
            <a:bodyPr wrap="square" rtlCol="0">
              <a:spAutoFit/>
            </a:bodyPr>
            <a:lstStyle/>
            <a:p>
              <a:r>
                <a:rPr lang="en-US" sz="1600" dirty="0">
                  <a:latin typeface="Berlin Sans FB" panose="020E0602020502020306" pitchFamily="34" charset="0"/>
                </a:rPr>
                <a:t>Comprehensive Forecasting Model Development</a:t>
              </a:r>
            </a:p>
            <a:p>
              <a:endParaRPr lang="en-US" sz="1600" dirty="0">
                <a:latin typeface="Berlin Sans FB" panose="020E0602020502020306" pitchFamily="34" charset="0"/>
              </a:endParaRPr>
            </a:p>
            <a:p>
              <a:r>
                <a:rPr lang="en-US" sz="1400" dirty="0">
                  <a:latin typeface="Bahnschrift Light" panose="020B0502040204020203" pitchFamily="34" charset="0"/>
                </a:rPr>
                <a:t>Implemented four forecasting approaches (LSTM, Random Forest, Linear Regression, ARIMA) and expanded features from 12 to 28 variables systematically.</a:t>
              </a:r>
            </a:p>
          </p:txBody>
        </p:sp>
      </p:grpSp>
      <p:sp>
        <p:nvSpPr>
          <p:cNvPr id="30" name="TextBox 29">
            <a:extLst>
              <a:ext uri="{FF2B5EF4-FFF2-40B4-BE49-F238E27FC236}">
                <a16:creationId xmlns:a16="http://schemas.microsoft.com/office/drawing/2014/main" id="{368D0537-529C-9D27-B98F-C3F4905B9585}"/>
              </a:ext>
            </a:extLst>
          </p:cNvPr>
          <p:cNvSpPr txBox="1"/>
          <p:nvPr/>
        </p:nvSpPr>
        <p:spPr>
          <a:xfrm>
            <a:off x="7508070" y="1891596"/>
            <a:ext cx="3814249" cy="1631216"/>
          </a:xfrm>
          <a:prstGeom prst="rect">
            <a:avLst/>
          </a:prstGeom>
          <a:noFill/>
        </p:spPr>
        <p:txBody>
          <a:bodyPr wrap="square" rtlCol="0">
            <a:spAutoFit/>
          </a:bodyPr>
          <a:lstStyle/>
          <a:p>
            <a:r>
              <a:rPr lang="en-US" sz="1600" dirty="0">
                <a:latin typeface="Berlin Sans FB" panose="020E0602020502020306" pitchFamily="34" charset="0"/>
              </a:rPr>
              <a:t>Critical Model Performance Insights</a:t>
            </a:r>
          </a:p>
          <a:p>
            <a:endParaRPr lang="en-US" sz="1400" dirty="0">
              <a:latin typeface="Bahnschrift Light" panose="020B0502040204020203" pitchFamily="34" charset="0"/>
            </a:endParaRPr>
          </a:p>
          <a:p>
            <a:endParaRPr lang="en-US" sz="1400" dirty="0">
              <a:latin typeface="Bahnschrift Light" panose="020B0502040204020203" pitchFamily="34" charset="0"/>
            </a:endParaRPr>
          </a:p>
          <a:p>
            <a:r>
              <a:rPr lang="en-US" sz="1400" dirty="0">
                <a:latin typeface="Bahnschrift Light" panose="020B0502040204020203" pitchFamily="34" charset="0"/>
              </a:rPr>
              <a:t>High R² (0.964) didn't guarantee business utility with 52.68% MAPE. Only 25.04% predictions met acceptable accuracy thresholds.</a:t>
            </a:r>
          </a:p>
        </p:txBody>
      </p:sp>
      <p:sp>
        <p:nvSpPr>
          <p:cNvPr id="31" name="TextBox 30">
            <a:extLst>
              <a:ext uri="{FF2B5EF4-FFF2-40B4-BE49-F238E27FC236}">
                <a16:creationId xmlns:a16="http://schemas.microsoft.com/office/drawing/2014/main" id="{EFF2EF82-3426-5697-2414-27C6D99BF8AC}"/>
              </a:ext>
            </a:extLst>
          </p:cNvPr>
          <p:cNvSpPr txBox="1"/>
          <p:nvPr/>
        </p:nvSpPr>
        <p:spPr>
          <a:xfrm>
            <a:off x="7508071" y="4209127"/>
            <a:ext cx="3814249" cy="1692771"/>
          </a:xfrm>
          <a:prstGeom prst="rect">
            <a:avLst/>
          </a:prstGeom>
          <a:noFill/>
        </p:spPr>
        <p:txBody>
          <a:bodyPr wrap="square" rtlCol="0">
            <a:spAutoFit/>
          </a:bodyPr>
          <a:lstStyle/>
          <a:p>
            <a:r>
              <a:rPr lang="en-US" sz="1600" dirty="0">
                <a:latin typeface="Berlin Sans FB" panose="020E0602020502020306" pitchFamily="34" charset="0"/>
              </a:rPr>
              <a:t>Business Impact and Future Research Directions</a:t>
            </a:r>
          </a:p>
          <a:p>
            <a:endParaRPr lang="en-US" sz="1600" dirty="0">
              <a:latin typeface="Berlin Sans FB" panose="020E0602020502020306" pitchFamily="34" charset="0"/>
            </a:endParaRPr>
          </a:p>
          <a:p>
            <a:r>
              <a:rPr lang="en-US" sz="1400" dirty="0">
                <a:latin typeface="Bahnschrift Light" panose="020B0502040204020203" pitchFamily="34" charset="0"/>
              </a:rPr>
              <a:t>Revealed gap between statistical success and practical utility, establishing framework for democratizing analytics in direct selling businesses.</a:t>
            </a:r>
          </a:p>
        </p:txBody>
      </p:sp>
    </p:spTree>
    <p:extLst>
      <p:ext uri="{BB962C8B-B14F-4D97-AF65-F5344CB8AC3E}">
        <p14:creationId xmlns:p14="http://schemas.microsoft.com/office/powerpoint/2010/main" val="2681109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C3C73-F104-BD54-DD10-DE4DF00312FE}"/>
            </a:ext>
          </a:extLst>
        </p:cNvPr>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0B785CB9-EFAF-6AF7-D43D-0418F51A809A}"/>
              </a:ext>
            </a:extLst>
          </p:cNvPr>
          <p:cNvCxnSpPr/>
          <p:nvPr/>
        </p:nvCxnSpPr>
        <p:spPr>
          <a:xfrm>
            <a:off x="2194560" y="3850640"/>
            <a:ext cx="898144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pic>
        <p:nvPicPr>
          <p:cNvPr id="4" name="Picture 2" descr="Universiti Teknologi Malaysia Branding I UTM Brand">
            <a:extLst>
              <a:ext uri="{FF2B5EF4-FFF2-40B4-BE49-F238E27FC236}">
                <a16:creationId xmlns:a16="http://schemas.microsoft.com/office/drawing/2014/main" id="{5ABC8796-5666-67A9-7DF5-877E8326F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99F35AD-C326-2384-A07A-A400E390D167}"/>
              </a:ext>
            </a:extLst>
          </p:cNvPr>
          <p:cNvSpPr/>
          <p:nvPr/>
        </p:nvSpPr>
        <p:spPr>
          <a:xfrm>
            <a:off x="-462116" y="530942"/>
            <a:ext cx="387587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FUTURE WORK </a:t>
            </a:r>
          </a:p>
        </p:txBody>
      </p:sp>
      <p:grpSp>
        <p:nvGrpSpPr>
          <p:cNvPr id="20" name="Group 19">
            <a:extLst>
              <a:ext uri="{FF2B5EF4-FFF2-40B4-BE49-F238E27FC236}">
                <a16:creationId xmlns:a16="http://schemas.microsoft.com/office/drawing/2014/main" id="{697028A2-DCA2-AA05-969A-79929C1E909B}"/>
              </a:ext>
            </a:extLst>
          </p:cNvPr>
          <p:cNvGrpSpPr/>
          <p:nvPr/>
        </p:nvGrpSpPr>
        <p:grpSpPr>
          <a:xfrm>
            <a:off x="310311" y="1764023"/>
            <a:ext cx="2747521" cy="3781371"/>
            <a:chOff x="310311" y="1764023"/>
            <a:chExt cx="2747521" cy="3781371"/>
          </a:xfrm>
        </p:grpSpPr>
        <p:sp>
          <p:nvSpPr>
            <p:cNvPr id="14" name="Rectangle: Rounded Corners 13">
              <a:extLst>
                <a:ext uri="{FF2B5EF4-FFF2-40B4-BE49-F238E27FC236}">
                  <a16:creationId xmlns:a16="http://schemas.microsoft.com/office/drawing/2014/main" id="{69AAB396-79D3-28EB-9E37-CCA6D4DC24B4}"/>
                </a:ext>
              </a:extLst>
            </p:cNvPr>
            <p:cNvSpPr/>
            <p:nvPr/>
          </p:nvSpPr>
          <p:spPr>
            <a:xfrm>
              <a:off x="310311" y="1764023"/>
              <a:ext cx="2747521" cy="37813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b"/>
            <a:lstStyle/>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1023122E-FF98-C6E8-4C20-1727E7972AC7}"/>
                </a:ext>
              </a:extLst>
            </p:cNvPr>
            <p:cNvSpPr txBox="1"/>
            <p:nvPr/>
          </p:nvSpPr>
          <p:spPr>
            <a:xfrm>
              <a:off x="606485" y="2044126"/>
              <a:ext cx="2184072" cy="2985433"/>
            </a:xfrm>
            <a:prstGeom prst="rect">
              <a:avLst/>
            </a:prstGeom>
            <a:noFill/>
          </p:spPr>
          <p:txBody>
            <a:bodyPr wrap="square" rtlCol="0">
              <a:spAutoFit/>
            </a:bodyPr>
            <a:lstStyle/>
            <a:p>
              <a:pPr>
                <a:buNone/>
              </a:pPr>
              <a:r>
                <a:rPr lang="en-US" dirty="0">
                  <a:solidFill>
                    <a:srgbClr val="3A8F98"/>
                  </a:solidFill>
                  <a:effectLst>
                    <a:outerShdw blurRad="38100" dist="38100" dir="2700000" algn="tl">
                      <a:srgbClr val="000000">
                        <a:alpha val="43137"/>
                      </a:srgbClr>
                    </a:outerShdw>
                  </a:effectLst>
                  <a:latin typeface="Berlin Sans FB" panose="020E0602020502020306" pitchFamily="34" charset="0"/>
                </a:rPr>
                <a:t>Model Architecture Refinement and Optimization</a:t>
              </a:r>
            </a:p>
            <a:p>
              <a:pPr>
                <a:buNone/>
              </a:pPr>
              <a:endParaRPr lang="en-US" dirty="0">
                <a:solidFill>
                  <a:srgbClr val="3A8F98"/>
                </a:solidFill>
                <a:effectLst>
                  <a:outerShdw blurRad="38100" dist="38100" dir="2700000" algn="tl">
                    <a:srgbClr val="000000">
                      <a:alpha val="43137"/>
                    </a:srgbClr>
                  </a:outerShdw>
                </a:effectLst>
                <a:latin typeface="Berlin Sans FB" panose="020E0602020502020306" pitchFamily="34" charset="0"/>
              </a:endParaRPr>
            </a:p>
            <a:p>
              <a:pPr>
                <a:buNone/>
              </a:pPr>
              <a:endParaRPr lang="en-US" dirty="0">
                <a:solidFill>
                  <a:srgbClr val="3A8F98"/>
                </a:solidFill>
                <a:effectLst>
                  <a:outerShdw blurRad="38100" dist="38100" dir="2700000" algn="tl">
                    <a:srgbClr val="000000">
                      <a:alpha val="43137"/>
                    </a:srgbClr>
                  </a:outerShdw>
                </a:effectLst>
                <a:latin typeface="Berlin Sans FB" panose="020E0602020502020306" pitchFamily="34" charset="0"/>
              </a:endParaRPr>
            </a:p>
            <a:p>
              <a:r>
                <a:rPr lang="en-US" sz="1400" dirty="0">
                  <a:latin typeface="Bahnschrift Light" panose="020B0502040204020203" pitchFamily="34" charset="0"/>
                </a:rPr>
                <a:t>Investigate advanced LSTM architectures with attention mechanisms, ensemble techniques, and address potential data leakage issues for improved performance.</a:t>
              </a:r>
            </a:p>
          </p:txBody>
        </p:sp>
      </p:grpSp>
      <p:grpSp>
        <p:nvGrpSpPr>
          <p:cNvPr id="21" name="Group 20">
            <a:extLst>
              <a:ext uri="{FF2B5EF4-FFF2-40B4-BE49-F238E27FC236}">
                <a16:creationId xmlns:a16="http://schemas.microsoft.com/office/drawing/2014/main" id="{0CE4D72B-FB8D-6B32-5621-66D094B207DC}"/>
              </a:ext>
            </a:extLst>
          </p:cNvPr>
          <p:cNvGrpSpPr/>
          <p:nvPr/>
        </p:nvGrpSpPr>
        <p:grpSpPr>
          <a:xfrm>
            <a:off x="3264710" y="1764023"/>
            <a:ext cx="2747521" cy="3781371"/>
            <a:chOff x="310311" y="1764023"/>
            <a:chExt cx="2747521" cy="3781371"/>
          </a:xfrm>
        </p:grpSpPr>
        <p:sp>
          <p:nvSpPr>
            <p:cNvPr id="22" name="Rectangle: Rounded Corners 21">
              <a:extLst>
                <a:ext uri="{FF2B5EF4-FFF2-40B4-BE49-F238E27FC236}">
                  <a16:creationId xmlns:a16="http://schemas.microsoft.com/office/drawing/2014/main" id="{E204074A-6E95-6698-CF73-6A91CF3DF6E2}"/>
                </a:ext>
              </a:extLst>
            </p:cNvPr>
            <p:cNvSpPr/>
            <p:nvPr/>
          </p:nvSpPr>
          <p:spPr>
            <a:xfrm>
              <a:off x="310311" y="1764023"/>
              <a:ext cx="2747521" cy="37813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b"/>
            <a:lstStyle/>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id="{268D5C11-8749-9645-EF4C-CA239D846CB1}"/>
                </a:ext>
              </a:extLst>
            </p:cNvPr>
            <p:cNvSpPr txBox="1"/>
            <p:nvPr/>
          </p:nvSpPr>
          <p:spPr>
            <a:xfrm>
              <a:off x="606485" y="2044126"/>
              <a:ext cx="2184072" cy="3416320"/>
            </a:xfrm>
            <a:prstGeom prst="rect">
              <a:avLst/>
            </a:prstGeom>
            <a:noFill/>
          </p:spPr>
          <p:txBody>
            <a:bodyPr wrap="square" rtlCol="0">
              <a:spAutoFit/>
            </a:bodyPr>
            <a:lstStyle/>
            <a:p>
              <a:pPr algn="ctr"/>
              <a:r>
                <a:rPr lang="en-US" dirty="0">
                  <a:solidFill>
                    <a:srgbClr val="3A8F98"/>
                  </a:solidFill>
                  <a:effectLst>
                    <a:outerShdw blurRad="38100" dist="38100" dir="2700000" algn="tl">
                      <a:srgbClr val="000000">
                        <a:alpha val="43137"/>
                      </a:srgbClr>
                    </a:outerShdw>
                  </a:effectLst>
                  <a:latin typeface="Berlin Sans FB" panose="020E0602020502020306" pitchFamily="34" charset="0"/>
                </a:rPr>
                <a:t>Enhanced Evaluation Framework Development</a:t>
              </a:r>
            </a:p>
            <a:p>
              <a:pPr algn="ctr"/>
              <a:endParaRPr lang="en-US" dirty="0">
                <a:solidFill>
                  <a:srgbClr val="3A8F98"/>
                </a:solidFill>
                <a:effectLst>
                  <a:outerShdw blurRad="38100" dist="38100" dir="2700000" algn="tl">
                    <a:srgbClr val="000000">
                      <a:alpha val="43137"/>
                    </a:srgbClr>
                  </a:outerShdw>
                </a:effectLst>
                <a:latin typeface="Berlin Sans FB" panose="020E0602020502020306" pitchFamily="34" charset="0"/>
              </a:endParaRPr>
            </a:p>
            <a:p>
              <a:r>
                <a:rPr lang="en-US" sz="1400" dirty="0">
                  <a:latin typeface="Bahnschrift Light" panose="020B0502040204020203" pitchFamily="34" charset="0"/>
                </a:rPr>
                <a:t>Resolve ARIMA performance contradictions through detailed methodological reviews, cross-validation methods, and business-sensitive scoring measures for operations.</a:t>
              </a:r>
            </a:p>
          </p:txBody>
        </p:sp>
      </p:grpSp>
      <p:grpSp>
        <p:nvGrpSpPr>
          <p:cNvPr id="24" name="Group 23">
            <a:extLst>
              <a:ext uri="{FF2B5EF4-FFF2-40B4-BE49-F238E27FC236}">
                <a16:creationId xmlns:a16="http://schemas.microsoft.com/office/drawing/2014/main" id="{C6C284F1-260A-20D2-C9DC-EF0B0DD47551}"/>
              </a:ext>
            </a:extLst>
          </p:cNvPr>
          <p:cNvGrpSpPr/>
          <p:nvPr/>
        </p:nvGrpSpPr>
        <p:grpSpPr>
          <a:xfrm>
            <a:off x="6219109" y="1764023"/>
            <a:ext cx="2747521" cy="3781371"/>
            <a:chOff x="310311" y="1764023"/>
            <a:chExt cx="2747521" cy="3781371"/>
          </a:xfrm>
        </p:grpSpPr>
        <p:sp>
          <p:nvSpPr>
            <p:cNvPr id="25" name="Rectangle: Rounded Corners 24">
              <a:extLst>
                <a:ext uri="{FF2B5EF4-FFF2-40B4-BE49-F238E27FC236}">
                  <a16:creationId xmlns:a16="http://schemas.microsoft.com/office/drawing/2014/main" id="{BA3F01AD-E4F7-908E-A3BF-3C2468885B0F}"/>
                </a:ext>
              </a:extLst>
            </p:cNvPr>
            <p:cNvSpPr/>
            <p:nvPr/>
          </p:nvSpPr>
          <p:spPr>
            <a:xfrm>
              <a:off x="310311" y="1764023"/>
              <a:ext cx="2747521" cy="37813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b"/>
            <a:lstStyle/>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3F77656D-920B-E27D-F7FB-B8C81EB0EBD9}"/>
                </a:ext>
              </a:extLst>
            </p:cNvPr>
            <p:cNvSpPr txBox="1"/>
            <p:nvPr/>
          </p:nvSpPr>
          <p:spPr>
            <a:xfrm>
              <a:off x="606485" y="2044126"/>
              <a:ext cx="2184072" cy="3200876"/>
            </a:xfrm>
            <a:prstGeom prst="rect">
              <a:avLst/>
            </a:prstGeom>
            <a:noFill/>
          </p:spPr>
          <p:txBody>
            <a:bodyPr wrap="square" rtlCol="0">
              <a:spAutoFit/>
            </a:bodyPr>
            <a:lstStyle/>
            <a:p>
              <a:r>
                <a:rPr lang="en-US" dirty="0">
                  <a:solidFill>
                    <a:srgbClr val="3A8F98"/>
                  </a:solidFill>
                  <a:effectLst>
                    <a:outerShdw blurRad="38100" dist="38100" dir="2700000" algn="tl">
                      <a:srgbClr val="000000">
                        <a:alpha val="43137"/>
                      </a:srgbClr>
                    </a:outerShdw>
                  </a:effectLst>
                  <a:latin typeface="Berlin Sans FB" panose="020E0602020502020306" pitchFamily="34" charset="0"/>
                </a:rPr>
                <a:t>Customer-Level Predictive Analytics Expansion</a:t>
              </a:r>
            </a:p>
            <a:p>
              <a:endParaRPr lang="en-US" dirty="0">
                <a:solidFill>
                  <a:srgbClr val="3A8F98"/>
                </a:solidFill>
                <a:effectLst>
                  <a:outerShdw blurRad="38100" dist="38100" dir="2700000" algn="tl">
                    <a:srgbClr val="000000">
                      <a:alpha val="43137"/>
                    </a:srgbClr>
                  </a:outerShdw>
                </a:effectLst>
                <a:latin typeface="Berlin Sans FB" panose="020E0602020502020306" pitchFamily="34" charset="0"/>
              </a:endParaRPr>
            </a:p>
            <a:p>
              <a:endParaRPr lang="en-US" dirty="0">
                <a:solidFill>
                  <a:srgbClr val="3A8F98"/>
                </a:solidFill>
                <a:effectLst>
                  <a:outerShdw blurRad="38100" dist="38100" dir="2700000" algn="tl">
                    <a:srgbClr val="000000">
                      <a:alpha val="43137"/>
                    </a:srgbClr>
                  </a:outerShdw>
                </a:effectLst>
                <a:latin typeface="Berlin Sans FB" panose="020E0602020502020306" pitchFamily="34" charset="0"/>
              </a:endParaRPr>
            </a:p>
            <a:p>
              <a:r>
                <a:rPr lang="en-US" sz="1400" dirty="0">
                  <a:latin typeface="Bahnschrift Light" panose="020B0502040204020203" pitchFamily="34" charset="0"/>
                </a:rPr>
                <a:t>Develop individual customer behavior models predicting lifetime value, purchase propensity, and product preferences for enhanced relationship management.</a:t>
              </a:r>
            </a:p>
          </p:txBody>
        </p:sp>
      </p:grpSp>
      <p:grpSp>
        <p:nvGrpSpPr>
          <p:cNvPr id="27" name="Group 26">
            <a:extLst>
              <a:ext uri="{FF2B5EF4-FFF2-40B4-BE49-F238E27FC236}">
                <a16:creationId xmlns:a16="http://schemas.microsoft.com/office/drawing/2014/main" id="{0E5C464E-10C3-CFF9-8F6E-9DBD0E1EEC9C}"/>
              </a:ext>
            </a:extLst>
          </p:cNvPr>
          <p:cNvGrpSpPr/>
          <p:nvPr/>
        </p:nvGrpSpPr>
        <p:grpSpPr>
          <a:xfrm>
            <a:off x="9173508" y="1764023"/>
            <a:ext cx="2747521" cy="3781371"/>
            <a:chOff x="310311" y="1764023"/>
            <a:chExt cx="2747521" cy="3781371"/>
          </a:xfrm>
        </p:grpSpPr>
        <p:sp>
          <p:nvSpPr>
            <p:cNvPr id="28" name="Rectangle: Rounded Corners 27">
              <a:extLst>
                <a:ext uri="{FF2B5EF4-FFF2-40B4-BE49-F238E27FC236}">
                  <a16:creationId xmlns:a16="http://schemas.microsoft.com/office/drawing/2014/main" id="{D86A607C-A592-99B0-6F14-74C25B529AF4}"/>
                </a:ext>
              </a:extLst>
            </p:cNvPr>
            <p:cNvSpPr/>
            <p:nvPr/>
          </p:nvSpPr>
          <p:spPr>
            <a:xfrm>
              <a:off x="310311" y="1764023"/>
              <a:ext cx="2747521" cy="37813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b"/>
            <a:lstStyle/>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B61CEADF-9D07-2E8D-E3E6-A9CEB02586B4}"/>
                </a:ext>
              </a:extLst>
            </p:cNvPr>
            <p:cNvSpPr txBox="1"/>
            <p:nvPr/>
          </p:nvSpPr>
          <p:spPr>
            <a:xfrm>
              <a:off x="606485" y="2044126"/>
              <a:ext cx="2184072" cy="3046988"/>
            </a:xfrm>
            <a:prstGeom prst="rect">
              <a:avLst/>
            </a:prstGeom>
            <a:noFill/>
          </p:spPr>
          <p:txBody>
            <a:bodyPr wrap="square" rtlCol="0">
              <a:spAutoFit/>
            </a:bodyPr>
            <a:lstStyle/>
            <a:p>
              <a:r>
                <a:rPr lang="en-US" dirty="0">
                  <a:solidFill>
                    <a:srgbClr val="3A8F98"/>
                  </a:solidFill>
                  <a:effectLst>
                    <a:outerShdw blurRad="38100" dist="38100" dir="2700000" algn="tl">
                      <a:srgbClr val="000000">
                        <a:alpha val="43137"/>
                      </a:srgbClr>
                    </a:outerShdw>
                  </a:effectLst>
                  <a:latin typeface="Berlin Sans FB" panose="020E0602020502020306" pitchFamily="34" charset="0"/>
                </a:rPr>
                <a:t>Real-Time Integration and Automation Systems</a:t>
              </a:r>
            </a:p>
            <a:p>
              <a:endParaRPr lang="en-US" dirty="0"/>
            </a:p>
            <a:p>
              <a:endParaRPr lang="en-US" dirty="0"/>
            </a:p>
            <a:p>
              <a:r>
                <a:rPr lang="en-US" sz="1400" dirty="0">
                  <a:latin typeface="Bahnschrift Light" panose="020B0502040204020203" pitchFamily="34" charset="0"/>
                </a:rPr>
                <a:t>Enable automated model retraining pipelines, live dashboard monitoring, geographic analysis, and scalable deployment for comprehensive business intelligence</a:t>
              </a:r>
              <a:r>
                <a:rPr lang="en-US" dirty="0"/>
                <a:t>.</a:t>
              </a:r>
            </a:p>
          </p:txBody>
        </p:sp>
      </p:grpSp>
    </p:spTree>
    <p:extLst>
      <p:ext uri="{BB962C8B-B14F-4D97-AF65-F5344CB8AC3E}">
        <p14:creationId xmlns:p14="http://schemas.microsoft.com/office/powerpoint/2010/main" val="63784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0150E-012A-339E-D5AA-A75BCC52FB97}"/>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0D1527AA-B9E7-8C53-2D8A-AECA980AF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13F29D9-EAB6-5533-BEE8-581960C3B7D6}"/>
              </a:ext>
            </a:extLst>
          </p:cNvPr>
          <p:cNvSpPr/>
          <p:nvPr/>
        </p:nvSpPr>
        <p:spPr>
          <a:xfrm>
            <a:off x="4080386" y="2316725"/>
            <a:ext cx="3441291" cy="234991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MY" sz="3600" b="1" dirty="0">
                <a:solidFill>
                  <a:srgbClr val="3A8F98"/>
                </a:solidFill>
                <a:latin typeface="Agency FB" panose="020B0503020202020204" pitchFamily="34" charset="0"/>
              </a:rPr>
              <a:t>- THANK YOU -</a:t>
            </a:r>
          </a:p>
        </p:txBody>
      </p:sp>
      <p:pic>
        <p:nvPicPr>
          <p:cNvPr id="2050" name="Picture 2" descr="Apostrophe Icons - Free SVG &amp; PNG Apostrophe Images - Noun Project">
            <a:extLst>
              <a:ext uri="{FF2B5EF4-FFF2-40B4-BE49-F238E27FC236}">
                <a16:creationId xmlns:a16="http://schemas.microsoft.com/office/drawing/2014/main" id="{E7DD850B-4579-950E-1A64-BE827781F9A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90984" y="1720030"/>
            <a:ext cx="11811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72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2607C-A65E-DF56-36DA-7853FEFB9962}"/>
            </a:ext>
          </a:extLst>
        </p:cNvPr>
        <p:cNvGrpSpPr/>
        <p:nvPr/>
      </p:nvGrpSpPr>
      <p:grpSpPr>
        <a:xfrm>
          <a:off x="0" y="0"/>
          <a:ext cx="0" cy="0"/>
          <a:chOff x="0" y="0"/>
          <a:chExt cx="0" cy="0"/>
        </a:xfrm>
      </p:grpSpPr>
      <p:pic>
        <p:nvPicPr>
          <p:cNvPr id="11" name="Picture 10" descr="A book on a table">
            <a:extLst>
              <a:ext uri="{FF2B5EF4-FFF2-40B4-BE49-F238E27FC236}">
                <a16:creationId xmlns:a16="http://schemas.microsoft.com/office/drawing/2014/main" id="{D8E33E74-1901-C6B9-2A9A-EDCF71958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012" y="1764025"/>
            <a:ext cx="3733988" cy="5093975"/>
          </a:xfrm>
          <a:prstGeom prst="rect">
            <a:avLst/>
          </a:prstGeom>
        </p:spPr>
      </p:pic>
      <p:pic>
        <p:nvPicPr>
          <p:cNvPr id="4" name="Picture 2" descr="Universiti Teknologi Malaysia Branding I UTM Brand">
            <a:extLst>
              <a:ext uri="{FF2B5EF4-FFF2-40B4-BE49-F238E27FC236}">
                <a16:creationId xmlns:a16="http://schemas.microsoft.com/office/drawing/2014/main" id="{8027D681-F0BA-1E1F-AFFB-010505635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E9E7C721-D415-53D3-F1B7-0B6940327226}"/>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TABLE OF CONTENTS </a:t>
            </a:r>
          </a:p>
        </p:txBody>
      </p:sp>
      <p:sp>
        <p:nvSpPr>
          <p:cNvPr id="8" name="TextBox 7">
            <a:extLst>
              <a:ext uri="{FF2B5EF4-FFF2-40B4-BE49-F238E27FC236}">
                <a16:creationId xmlns:a16="http://schemas.microsoft.com/office/drawing/2014/main" id="{0BBEE7B3-8804-9503-94E1-8C99D1ED4F38}"/>
              </a:ext>
            </a:extLst>
          </p:cNvPr>
          <p:cNvSpPr txBox="1"/>
          <p:nvPr/>
        </p:nvSpPr>
        <p:spPr>
          <a:xfrm>
            <a:off x="1097280" y="1605280"/>
            <a:ext cx="5588000" cy="29514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Background Study</a:t>
            </a:r>
          </a:p>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Problem Statement </a:t>
            </a:r>
          </a:p>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Research Question and Objective </a:t>
            </a:r>
          </a:p>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Scope of Study </a:t>
            </a:r>
          </a:p>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Literature Review Research</a:t>
            </a:r>
          </a:p>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Methodology </a:t>
            </a:r>
          </a:p>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Data Collection Method </a:t>
            </a:r>
          </a:p>
        </p:txBody>
      </p:sp>
      <p:sp>
        <p:nvSpPr>
          <p:cNvPr id="9" name="TextBox 8">
            <a:extLst>
              <a:ext uri="{FF2B5EF4-FFF2-40B4-BE49-F238E27FC236}">
                <a16:creationId xmlns:a16="http://schemas.microsoft.com/office/drawing/2014/main" id="{3A679021-A819-1D92-F895-165B989B0AC6}"/>
              </a:ext>
            </a:extLst>
          </p:cNvPr>
          <p:cNvSpPr txBox="1"/>
          <p:nvPr/>
        </p:nvSpPr>
        <p:spPr>
          <a:xfrm>
            <a:off x="5162979" y="1631945"/>
            <a:ext cx="5588000" cy="29514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Data Cleaning Process </a:t>
            </a:r>
          </a:p>
          <a:p>
            <a:pPr marL="285750" indent="-285750">
              <a:lnSpc>
                <a:spcPct val="150000"/>
              </a:lnSpc>
              <a:buFont typeface="Arial" panose="020B0604020202020204" pitchFamily="34" charset="0"/>
              <a:buChar char="•"/>
            </a:pPr>
            <a:r>
              <a:rPr lang="en-MY" b="1" dirty="0">
                <a:solidFill>
                  <a:schemeClr val="bg1"/>
                </a:solidFill>
                <a:effectLst>
                  <a:outerShdw blurRad="38100" dist="38100" dir="2700000" algn="tl">
                    <a:srgbClr val="000000">
                      <a:alpha val="43137"/>
                    </a:srgbClr>
                  </a:outerShdw>
                </a:effectLst>
                <a:latin typeface="Maiandra GD" panose="020E0502030308020204" pitchFamily="34" charset="0"/>
              </a:rPr>
              <a:t>Exploratory Data Analysis</a:t>
            </a:r>
            <a:endParaRPr lang="en-US" b="1" dirty="0">
              <a:solidFill>
                <a:schemeClr val="bg1"/>
              </a:solidFill>
              <a:effectLst>
                <a:outerShdw blurRad="38100" dist="38100" dir="2700000" algn="tl">
                  <a:srgbClr val="000000">
                    <a:alpha val="43137"/>
                  </a:srgbClr>
                </a:outerShdw>
              </a:effectLst>
              <a:latin typeface="Maiandra GD" panose="020E0502030308020204" pitchFamily="34" charset="0"/>
            </a:endParaRPr>
          </a:p>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Initial Finding &amp; Result</a:t>
            </a:r>
          </a:p>
          <a:p>
            <a:pPr marL="285750" indent="-285750">
              <a:lnSpc>
                <a:spcPct val="150000"/>
              </a:lnSpc>
              <a:buFont typeface="Arial" panose="020B0604020202020204" pitchFamily="34" charset="0"/>
              <a:buChar char="•"/>
            </a:pPr>
            <a:r>
              <a:rPr lang="en-MY" b="1" dirty="0">
                <a:solidFill>
                  <a:schemeClr val="bg1"/>
                </a:solidFill>
                <a:effectLst>
                  <a:outerShdw blurRad="38100" dist="38100" dir="2700000" algn="tl">
                    <a:srgbClr val="000000">
                      <a:alpha val="43137"/>
                    </a:srgbClr>
                  </a:outerShdw>
                </a:effectLst>
                <a:latin typeface="Maiandra GD" panose="020E0502030308020204" pitchFamily="34" charset="0"/>
              </a:rPr>
              <a:t>Feature Engineering</a:t>
            </a:r>
            <a:endParaRPr lang="en-US" b="1" dirty="0">
              <a:solidFill>
                <a:schemeClr val="bg1"/>
              </a:solidFill>
              <a:effectLst>
                <a:outerShdw blurRad="38100" dist="38100" dir="2700000" algn="tl">
                  <a:srgbClr val="000000">
                    <a:alpha val="43137"/>
                  </a:srgbClr>
                </a:outerShdw>
              </a:effectLst>
              <a:latin typeface="Maiandra GD" panose="020E0502030308020204" pitchFamily="34" charset="0"/>
            </a:endParaRPr>
          </a:p>
          <a:p>
            <a:pPr marL="285750" indent="-285750">
              <a:lnSpc>
                <a:spcPct val="150000"/>
              </a:lnSpc>
              <a:buFont typeface="Arial" panose="020B0604020202020204" pitchFamily="34" charset="0"/>
              <a:buChar char="•"/>
            </a:pPr>
            <a:r>
              <a:rPr lang="en-MY" b="1" dirty="0">
                <a:solidFill>
                  <a:schemeClr val="bg1"/>
                </a:solidFill>
                <a:effectLst>
                  <a:outerShdw blurRad="38100" dist="38100" dir="2700000" algn="tl">
                    <a:srgbClr val="000000">
                      <a:alpha val="43137"/>
                    </a:srgbClr>
                  </a:outerShdw>
                </a:effectLst>
                <a:latin typeface="Maiandra GD" panose="020E0502030308020204" pitchFamily="34" charset="0"/>
              </a:rPr>
              <a:t>Key Business Insights</a:t>
            </a:r>
          </a:p>
          <a:p>
            <a:pPr marL="285750" indent="-285750">
              <a:lnSpc>
                <a:spcPct val="150000"/>
              </a:lnSpc>
              <a:buFont typeface="Arial" panose="020B0604020202020204" pitchFamily="34" charset="0"/>
              <a:buChar char="•"/>
            </a:pP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Summary</a:t>
            </a:r>
          </a:p>
          <a:p>
            <a:pPr marL="285750" indent="-285750">
              <a:lnSpc>
                <a:spcPct val="150000"/>
              </a:lnSpc>
              <a:buFont typeface="Arial" panose="020B0604020202020204" pitchFamily="34" charset="0"/>
              <a:buChar char="•"/>
            </a:pPr>
            <a:r>
              <a:rPr lang="en-MY" b="1" dirty="0">
                <a:solidFill>
                  <a:schemeClr val="bg1"/>
                </a:solidFill>
                <a:effectLst>
                  <a:outerShdw blurRad="38100" dist="38100" dir="2700000" algn="tl">
                    <a:srgbClr val="000000">
                      <a:alpha val="43137"/>
                    </a:srgbClr>
                  </a:outerShdw>
                </a:effectLst>
                <a:latin typeface="Maiandra GD" panose="020E0502030308020204" pitchFamily="34" charset="0"/>
              </a:rPr>
              <a:t>Future Work</a:t>
            </a:r>
            <a:r>
              <a:rPr lang="en-US" b="1" dirty="0">
                <a:solidFill>
                  <a:schemeClr val="bg1"/>
                </a:solidFill>
                <a:effectLst>
                  <a:outerShdw blurRad="38100" dist="38100" dir="2700000" algn="tl">
                    <a:srgbClr val="000000">
                      <a:alpha val="43137"/>
                    </a:srgbClr>
                  </a:outerShdw>
                </a:effectLst>
                <a:latin typeface="Maiandra GD" panose="020E0502030308020204" pitchFamily="34" charset="0"/>
              </a:rPr>
              <a:t> </a:t>
            </a:r>
            <a:endParaRPr lang="en-MY" b="1" dirty="0">
              <a:solidFill>
                <a:schemeClr val="bg1"/>
              </a:solidFill>
              <a:effectLst>
                <a:outerShdw blurRad="38100" dist="38100" dir="2700000" algn="tl">
                  <a:srgbClr val="000000">
                    <a:alpha val="43137"/>
                  </a:srgbClr>
                </a:outerShdw>
              </a:effectLst>
              <a:latin typeface="Maiandra GD" panose="020E0502030308020204" pitchFamily="34" charset="0"/>
            </a:endParaRPr>
          </a:p>
        </p:txBody>
      </p:sp>
    </p:spTree>
    <p:extLst>
      <p:ext uri="{BB962C8B-B14F-4D97-AF65-F5344CB8AC3E}">
        <p14:creationId xmlns:p14="http://schemas.microsoft.com/office/powerpoint/2010/main" val="353757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CBAA8-8B00-3BBA-75F9-49D58ED75CE1}"/>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7ADC0648-348C-DEB1-7D13-131B0C802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22679ED-783E-972A-033F-937D0A07F645}"/>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BACKGROUND STUDY </a:t>
            </a:r>
          </a:p>
        </p:txBody>
      </p:sp>
      <p:sp>
        <p:nvSpPr>
          <p:cNvPr id="3" name="Rectangle: Rounded Corners 2">
            <a:extLst>
              <a:ext uri="{FF2B5EF4-FFF2-40B4-BE49-F238E27FC236}">
                <a16:creationId xmlns:a16="http://schemas.microsoft.com/office/drawing/2014/main" id="{1BC88FAA-4873-9502-B135-5C3A9666D73D}"/>
              </a:ext>
            </a:extLst>
          </p:cNvPr>
          <p:cNvSpPr/>
          <p:nvPr/>
        </p:nvSpPr>
        <p:spPr>
          <a:xfrm>
            <a:off x="535858" y="1921340"/>
            <a:ext cx="3456039" cy="3869859"/>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5" name="Rectangle: Rounded Corners 4">
            <a:extLst>
              <a:ext uri="{FF2B5EF4-FFF2-40B4-BE49-F238E27FC236}">
                <a16:creationId xmlns:a16="http://schemas.microsoft.com/office/drawing/2014/main" id="{0F2093C8-48A0-F5A0-385C-26F34373C729}"/>
              </a:ext>
            </a:extLst>
          </p:cNvPr>
          <p:cNvSpPr/>
          <p:nvPr/>
        </p:nvSpPr>
        <p:spPr>
          <a:xfrm>
            <a:off x="4274410" y="1494070"/>
            <a:ext cx="7998540" cy="3869859"/>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ln w="0"/>
                <a:solidFill>
                  <a:schemeClr val="tx1"/>
                </a:solidFill>
                <a:latin typeface="Bahnschrift Light" panose="020B0502040204020203" pitchFamily="34" charset="0"/>
                <a:ea typeface="Verdana" panose="020B0604030504040204" pitchFamily="34" charset="0"/>
                <a:cs typeface="Tahoma" panose="020B0604030504040204" pitchFamily="34" charset="0"/>
              </a:rPr>
              <a:t>The direct selling industry, valued at USD 175.19 billion in 2024 and projected to reach USD 207.36 billion by 2034 Direct Selling Overview in 2024: Thriving Industry | MLM Trend org, faces significant operational challenges that hinder business growth and strategic planning Independent distributors in direct selling companies encounter particularly difficult circumstances in anticipating future sales performance due to highly unpredictable consumer demand patterns, seasonal fluctuations, and complex customer relationship dynamics. Individual distributors typically rely on intuitive decision-making rather than data-driven forecasting models and leading to missed sales opportunities.  While predictive analytics have brought tremendous success to retail and e-commerce industries, the direct selling sector, particularly at the individual distributor level, has been slow to adopt advanced forecasting technologies, creating a critical gap between available analytical capabilities and practical business applications that this research aims to address</a:t>
            </a:r>
            <a:r>
              <a:rPr lang="en-US" dirty="0">
                <a:ln w="0"/>
                <a:solidFill>
                  <a:schemeClr val="tx1"/>
                </a:solidFill>
                <a:latin typeface="Bahnschrift Light" panose="020B0502040204020203" pitchFamily="34" charset="0"/>
                <a:ea typeface="Verdana" panose="020B0604030504040204" pitchFamily="34" charset="0"/>
                <a:cs typeface="Tahoma" panose="020B0604030504040204" pitchFamily="34" charset="0"/>
              </a:rPr>
              <a:t>.</a:t>
            </a:r>
            <a:endParaRPr lang="en-MY" dirty="0">
              <a:ln w="0"/>
              <a:solidFill>
                <a:schemeClr val="tx1"/>
              </a:solidFill>
              <a:latin typeface="Bahnschrift Light" panose="020B0502040204020203" pitchFamily="34" charset="0"/>
              <a:ea typeface="Verdana" panose="020B0604030504040204" pitchFamily="34" charset="0"/>
              <a:cs typeface="Tahoma" panose="020B0604030504040204" pitchFamily="34" charset="0"/>
            </a:endParaRPr>
          </a:p>
        </p:txBody>
      </p:sp>
      <p:pic>
        <p:nvPicPr>
          <p:cNvPr id="7" name="Picture 6" descr="A computer on a table&#10;&#10;AI-generated content may be incorrect.">
            <a:extLst>
              <a:ext uri="{FF2B5EF4-FFF2-40B4-BE49-F238E27FC236}">
                <a16:creationId xmlns:a16="http://schemas.microsoft.com/office/drawing/2014/main" id="{B4415D08-C0BB-BF49-6F77-453A035A9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58" y="1849120"/>
            <a:ext cx="3456039" cy="39420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17768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3BEC6-FB1C-038B-F639-345812BCEAA1}"/>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D0DB7FC8-9143-242E-F228-8E81EFB5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27C0F5E-3A82-20A6-AF9D-20F6B447606C}"/>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PROBLEM STATEMENT</a:t>
            </a:r>
          </a:p>
        </p:txBody>
      </p:sp>
      <p:sp>
        <p:nvSpPr>
          <p:cNvPr id="8" name="Rectangle: Rounded Corners 7">
            <a:extLst>
              <a:ext uri="{FF2B5EF4-FFF2-40B4-BE49-F238E27FC236}">
                <a16:creationId xmlns:a16="http://schemas.microsoft.com/office/drawing/2014/main" id="{D6229A17-B6C6-E1BD-A4F0-88EC0DF102B9}"/>
              </a:ext>
            </a:extLst>
          </p:cNvPr>
          <p:cNvSpPr/>
          <p:nvPr/>
        </p:nvSpPr>
        <p:spPr>
          <a:xfrm>
            <a:off x="310311" y="1764023"/>
            <a:ext cx="2747521" cy="4382777"/>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r>
              <a:rPr lang="en-US" dirty="0">
                <a:solidFill>
                  <a:srgbClr val="3A8F98"/>
                </a:solidFill>
                <a:effectLst>
                  <a:outerShdw blurRad="38100" dist="38100" dir="2700000" algn="tl">
                    <a:srgbClr val="000000">
                      <a:alpha val="43137"/>
                    </a:srgbClr>
                  </a:outerShdw>
                </a:effectLst>
                <a:latin typeface="Berlin Sans FB" panose="020E0602020502020306" pitchFamily="34" charset="0"/>
              </a:rPr>
              <a:t>LACK OF ADVANCED FORECASTING TOOLS</a:t>
            </a:r>
            <a:endParaRPr lang="en-MY" dirty="0">
              <a:solidFill>
                <a:srgbClr val="3A8F98"/>
              </a:solidFill>
              <a:effectLst>
                <a:outerShdw blurRad="38100" dist="38100" dir="2700000" algn="tl">
                  <a:srgbClr val="000000">
                    <a:alpha val="43137"/>
                  </a:srgbClr>
                </a:outerShdw>
              </a:effectLst>
              <a:latin typeface="Berlin Sans FB" panose="020E0602020502020306" pitchFamily="34" charset="0"/>
            </a:endParaRP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algn="ctr"/>
            <a:endParaRPr lang="en-US" dirty="0">
              <a:latin typeface="Bahnschrift Light" panose="020B0502040204020203" pitchFamily="34" charset="0"/>
            </a:endParaRPr>
          </a:p>
          <a:p>
            <a:pPr algn="ctr"/>
            <a:r>
              <a:rPr lang="en-US" dirty="0">
                <a:latin typeface="Bahnschrift Light" panose="020B0502040204020203" pitchFamily="34" charset="0"/>
              </a:rPr>
              <a:t>Independent distributors in direct selling companies do not have access to sophisticated sales forecasting models that can predict future performance and guide strategic business decisions.</a:t>
            </a: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10" name="Rectangle: Rounded Corners 9">
            <a:extLst>
              <a:ext uri="{FF2B5EF4-FFF2-40B4-BE49-F238E27FC236}">
                <a16:creationId xmlns:a16="http://schemas.microsoft.com/office/drawing/2014/main" id="{04EEA993-D398-2EF0-A191-582FAEDFF68B}"/>
              </a:ext>
            </a:extLst>
          </p:cNvPr>
          <p:cNvSpPr/>
          <p:nvPr/>
        </p:nvSpPr>
        <p:spPr>
          <a:xfrm>
            <a:off x="3286729" y="1764021"/>
            <a:ext cx="2747521" cy="4382777"/>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MY" dirty="0">
                <a:solidFill>
                  <a:srgbClr val="3A8F98"/>
                </a:solidFill>
                <a:effectLst>
                  <a:outerShdw blurRad="38100" dist="38100" dir="2700000" algn="tl">
                    <a:srgbClr val="000000">
                      <a:alpha val="43137"/>
                    </a:srgbClr>
                  </a:outerShdw>
                </a:effectLst>
                <a:latin typeface="Berlin Sans FB" panose="020E0602020502020306" pitchFamily="34" charset="0"/>
              </a:rPr>
              <a:t>SUBOPTIMAL BUSINESS OPERATIONS</a:t>
            </a:r>
          </a:p>
          <a:p>
            <a:pPr algn="ctr"/>
            <a:endParaRPr lang="en-MY" dirty="0">
              <a:solidFill>
                <a:srgbClr val="3A8F98"/>
              </a:solidFill>
              <a:effectLst>
                <a:outerShdw blurRad="38100" dist="38100" dir="2700000" algn="tl">
                  <a:srgbClr val="000000">
                    <a:alpha val="43137"/>
                  </a:srgbClr>
                </a:outerShdw>
              </a:effectLst>
              <a:latin typeface="Berlin Sans FB" panose="020E0602020502020306" pitchFamily="34" charset="0"/>
            </a:endParaRPr>
          </a:p>
          <a:p>
            <a:pPr algn="ctr"/>
            <a:r>
              <a:rPr lang="en-US" dirty="0">
                <a:latin typeface="Bahnschrift Light" panose="020B0502040204020203" pitchFamily="34" charset="0"/>
              </a:rPr>
              <a:t>Without accurate forecasting capabilities, distributors face inefficient inventory management, missed sales opportunities, and poor planning for promotions. </a:t>
            </a:r>
            <a:endParaRPr lang="en-MY" dirty="0">
              <a:solidFill>
                <a:schemeClr val="tx1"/>
              </a:solidFill>
              <a:latin typeface="Bahnschrift Light" panose="020B0502040204020203" pitchFamily="34" charset="0"/>
            </a:endParaRP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11" name="Rectangle: Rounded Corners 10">
            <a:extLst>
              <a:ext uri="{FF2B5EF4-FFF2-40B4-BE49-F238E27FC236}">
                <a16:creationId xmlns:a16="http://schemas.microsoft.com/office/drawing/2014/main" id="{EF285522-E070-4510-1AE6-5C70E9A7F61E}"/>
              </a:ext>
            </a:extLst>
          </p:cNvPr>
          <p:cNvSpPr/>
          <p:nvPr/>
        </p:nvSpPr>
        <p:spPr>
          <a:xfrm>
            <a:off x="6234249" y="1721799"/>
            <a:ext cx="2747521" cy="4424999"/>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MY" dirty="0">
                <a:solidFill>
                  <a:srgbClr val="3A8F98"/>
                </a:solidFill>
                <a:effectLst>
                  <a:outerShdw blurRad="38100" dist="38100" dir="2700000" algn="tl">
                    <a:srgbClr val="000000">
                      <a:alpha val="43137"/>
                    </a:srgbClr>
                  </a:outerShdw>
                </a:effectLst>
                <a:latin typeface="Berlin Sans FB" panose="020E0602020502020306" pitchFamily="34" charset="0"/>
              </a:rPr>
              <a:t>COMPLEX SALES DYNAMICS</a:t>
            </a: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algn="ctr"/>
            <a:endParaRPr lang="en-US" dirty="0">
              <a:ln w="0"/>
              <a:solidFill>
                <a:schemeClr val="tx1"/>
              </a:solidFill>
              <a:latin typeface="Bahnschrift Light" panose="020B0502040204020203" pitchFamily="34" charset="0"/>
              <a:ea typeface="Verdana" panose="020B0604030504040204" pitchFamily="34" charset="0"/>
              <a:cs typeface="Tahoma" panose="020B0604030504040204" pitchFamily="34" charset="0"/>
            </a:endParaRPr>
          </a:p>
          <a:p>
            <a:pPr algn="ctr"/>
            <a:r>
              <a:rPr lang="en-US" dirty="0">
                <a:ln w="0"/>
                <a:solidFill>
                  <a:schemeClr val="tx1"/>
                </a:solidFill>
                <a:latin typeface="Bahnschrift Light" panose="020B0502040204020203" pitchFamily="34" charset="0"/>
                <a:ea typeface="Verdana" panose="020B0604030504040204" pitchFamily="34" charset="0"/>
                <a:cs typeface="Tahoma" panose="020B0604030504040204" pitchFamily="34" charset="0"/>
              </a:rPr>
              <a:t>The direct selling environment presents unique forecasting challenges due to highly variable consumer demand, seasonal fluctuations, customer lifecycle changes, product launches, and economic factors</a:t>
            </a:r>
            <a:r>
              <a:rPr lang="en-US"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rPr>
              <a:t>. </a:t>
            </a: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12" name="Rectangle: Rounded Corners 11">
            <a:extLst>
              <a:ext uri="{FF2B5EF4-FFF2-40B4-BE49-F238E27FC236}">
                <a16:creationId xmlns:a16="http://schemas.microsoft.com/office/drawing/2014/main" id="{D0CC5060-92EA-39B4-0C8A-85C99D3A8D56}"/>
              </a:ext>
            </a:extLst>
          </p:cNvPr>
          <p:cNvSpPr/>
          <p:nvPr/>
        </p:nvSpPr>
        <p:spPr>
          <a:xfrm>
            <a:off x="9210667" y="1721799"/>
            <a:ext cx="2747521" cy="4424999"/>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MY" dirty="0">
                <a:ln w="0"/>
                <a:solidFill>
                  <a:srgbClr val="3A8F98"/>
                </a:solidFill>
                <a:effectLst>
                  <a:outerShdw blurRad="38100" dist="19050" dir="2700000" algn="tl" rotWithShape="0">
                    <a:schemeClr val="dk1">
                      <a:alpha val="40000"/>
                    </a:schemeClr>
                  </a:outerShdw>
                </a:effectLst>
                <a:latin typeface="Berlin Sans FB" panose="020E0602020502020306" pitchFamily="34" charset="0"/>
                <a:ea typeface="Verdana" panose="020B0604030504040204" pitchFamily="34" charset="0"/>
                <a:cs typeface="Tahoma" panose="020B0604030504040204" pitchFamily="34" charset="0"/>
              </a:rPr>
              <a:t>STRATEGIC DECISION-MAKING LIMITATIONS</a:t>
            </a: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algn="ctr"/>
            <a:r>
              <a:rPr lang="en-US" dirty="0">
                <a:ln w="0"/>
                <a:solidFill>
                  <a:schemeClr val="tx1"/>
                </a:solidFill>
                <a:latin typeface="Bahnschrift Light" panose="020B0502040204020203" pitchFamily="34" charset="0"/>
                <a:ea typeface="Verdana" panose="020B0604030504040204" pitchFamily="34" charset="0"/>
                <a:cs typeface="Tahoma" panose="020B0604030504040204" pitchFamily="34" charset="0"/>
              </a:rPr>
              <a:t>Distributors struggle to set achievable targets, plan promotional activities, and make informed decisions about market segment development.</a:t>
            </a:r>
            <a:endParaRPr lang="en-MY" dirty="0">
              <a:ln w="0"/>
              <a:solidFill>
                <a:schemeClr val="tx1"/>
              </a:solidFill>
              <a:latin typeface="Bahnschrift Light" panose="020B05020402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36907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215D4-97D0-CFF1-2EFD-678BAFBD6AE1}"/>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3AF4F569-0FC0-A928-D4A3-F3A2A2507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6797EF2E-D566-A7CA-22C8-4CE96B7DB139}"/>
              </a:ext>
            </a:extLst>
          </p:cNvPr>
          <p:cNvSpPr/>
          <p:nvPr/>
        </p:nvSpPr>
        <p:spPr>
          <a:xfrm>
            <a:off x="-462116" y="530942"/>
            <a:ext cx="646962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RESEARCH QUESTIONS &amp; OBJECTIVES</a:t>
            </a:r>
          </a:p>
        </p:txBody>
      </p:sp>
      <p:sp>
        <p:nvSpPr>
          <p:cNvPr id="9" name="Rectangle: Rounded Corners 8">
            <a:extLst>
              <a:ext uri="{FF2B5EF4-FFF2-40B4-BE49-F238E27FC236}">
                <a16:creationId xmlns:a16="http://schemas.microsoft.com/office/drawing/2014/main" id="{DA3AB027-5BEE-73CF-1390-2832895A36B3}"/>
              </a:ext>
            </a:extLst>
          </p:cNvPr>
          <p:cNvSpPr/>
          <p:nvPr/>
        </p:nvSpPr>
        <p:spPr>
          <a:xfrm>
            <a:off x="310311" y="1764022"/>
            <a:ext cx="5471057" cy="5022858"/>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MY" dirty="0">
                <a:ln w="0"/>
                <a:solidFill>
                  <a:srgbClr val="3A8F98"/>
                </a:solidFill>
                <a:effectLst>
                  <a:outerShdw blurRad="38100" dist="19050" dir="2700000" algn="tl" rotWithShape="0">
                    <a:schemeClr val="dk1">
                      <a:alpha val="40000"/>
                    </a:schemeClr>
                  </a:outerShdw>
                </a:effectLst>
                <a:latin typeface="Berlin Sans FB" panose="020E0602020502020306" pitchFamily="34" charset="0"/>
                <a:ea typeface="Verdana" panose="020B0604030504040204" pitchFamily="34" charset="0"/>
                <a:cs typeface="Tahoma" panose="020B0604030504040204" pitchFamily="34" charset="0"/>
              </a:rPr>
              <a:t>RESEARCH QUESTIONS</a:t>
            </a: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marL="285750" lvl="0" indent="-285750">
              <a:buFont typeface="Arial" panose="020B0604020202020204" pitchFamily="34" charset="0"/>
              <a:buChar char="•"/>
            </a:pPr>
            <a:r>
              <a:rPr lang="en-MY" sz="1400" dirty="0">
                <a:latin typeface="Bahnschrift Light" panose="020B0502040204020203" pitchFamily="34" charset="0"/>
              </a:rPr>
              <a:t>What are the dominant temporal patterns in direct selling transactions, and how do seasonal variations affect sales forecasting accuracy across different time horizons?</a:t>
            </a:r>
          </a:p>
          <a:p>
            <a:pPr marL="285750" lvl="0" indent="-285750">
              <a:buFont typeface="Arial" panose="020B0604020202020204" pitchFamily="34" charset="0"/>
              <a:buChar char="•"/>
            </a:pPr>
            <a:endParaRPr lang="en-MY" sz="1400" dirty="0">
              <a:latin typeface="Bahnschrift Light" panose="020B0502040204020203" pitchFamily="34" charset="0"/>
            </a:endParaRPr>
          </a:p>
          <a:p>
            <a:pPr marL="285750" lvl="0" indent="-285750">
              <a:buFont typeface="Arial" panose="020B0604020202020204" pitchFamily="34" charset="0"/>
              <a:buChar char="•"/>
            </a:pPr>
            <a:r>
              <a:rPr lang="en-MY" sz="1400" dirty="0">
                <a:latin typeface="Bahnschrift Light" panose="020B0502040204020203" pitchFamily="34" charset="0"/>
              </a:rPr>
              <a:t>How do traditional statistical models (ARIMA) compare to machine learning approaches (LSTM, Random Forest, Linear Regression) in terms of forecasting performance for direct selling businesses with highly variable sales patterns?</a:t>
            </a:r>
          </a:p>
          <a:p>
            <a:pPr lvl="0"/>
            <a:endParaRPr lang="en-MY" sz="1400" dirty="0">
              <a:latin typeface="Bahnschrift Light" panose="020B0502040204020203" pitchFamily="34" charset="0"/>
            </a:endParaRPr>
          </a:p>
          <a:p>
            <a:pPr marL="285750" lvl="0" indent="-285750">
              <a:buFont typeface="Arial" panose="020B0604020202020204" pitchFamily="34" charset="0"/>
              <a:buChar char="•"/>
            </a:pPr>
            <a:r>
              <a:rPr lang="en-MY" sz="1400" dirty="0">
                <a:latin typeface="Bahnschrift Light" panose="020B0502040204020203" pitchFamily="34" charset="0"/>
              </a:rPr>
              <a:t>What factors contribute to the superior performance of ARIMA models in achieving acceptable forecasting criteria compared to machine learning approaches in this specific business context?</a:t>
            </a:r>
          </a:p>
          <a:p>
            <a:pPr marL="285750" lvl="0" indent="-285750">
              <a:buFont typeface="Arial" panose="020B0604020202020204" pitchFamily="34" charset="0"/>
              <a:buChar char="•"/>
            </a:pPr>
            <a:endParaRPr lang="en-MY" sz="1400" dirty="0">
              <a:latin typeface="Bahnschrift Light" panose="020B0502040204020203" pitchFamily="34" charset="0"/>
            </a:endParaRPr>
          </a:p>
          <a:p>
            <a:pPr marL="285750" lvl="0" indent="-285750">
              <a:buFont typeface="Arial" panose="020B0604020202020204" pitchFamily="34" charset="0"/>
              <a:buChar char="•"/>
            </a:pPr>
            <a:r>
              <a:rPr lang="en-MY" sz="1400" dirty="0">
                <a:latin typeface="Bahnschrift Light" panose="020B0502040204020203" pitchFamily="34" charset="0"/>
              </a:rPr>
              <a:t>How can the identified customer demographics patterns and purchasing behaviours be leveraged to improve sales forecasting models?</a:t>
            </a:r>
          </a:p>
          <a:p>
            <a:pPr marL="285750" lvl="0" indent="-285750">
              <a:buFont typeface="Arial" panose="020B0604020202020204" pitchFamily="34" charset="0"/>
              <a:buChar char="•"/>
            </a:pPr>
            <a:endParaRPr lang="en-MY" sz="1400" dirty="0">
              <a:latin typeface="Bahnschrift Light" panose="020B0502040204020203" pitchFamily="34" charset="0"/>
            </a:endParaRP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10" name="Rectangle: Rounded Corners 9">
            <a:extLst>
              <a:ext uri="{FF2B5EF4-FFF2-40B4-BE49-F238E27FC236}">
                <a16:creationId xmlns:a16="http://schemas.microsoft.com/office/drawing/2014/main" id="{67A211E8-5EFA-586B-C723-81DD5FE81F49}"/>
              </a:ext>
            </a:extLst>
          </p:cNvPr>
          <p:cNvSpPr/>
          <p:nvPr/>
        </p:nvSpPr>
        <p:spPr>
          <a:xfrm>
            <a:off x="6224414" y="1764022"/>
            <a:ext cx="5471057" cy="5022858"/>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MY" dirty="0">
                <a:ln w="0"/>
                <a:solidFill>
                  <a:srgbClr val="3A8F98"/>
                </a:solidFill>
                <a:effectLst>
                  <a:outerShdw blurRad="38100" dist="19050" dir="2700000" algn="tl" rotWithShape="0">
                    <a:schemeClr val="dk1">
                      <a:alpha val="40000"/>
                    </a:schemeClr>
                  </a:outerShdw>
                </a:effectLst>
                <a:latin typeface="Berlin Sans FB" panose="020E0602020502020306" pitchFamily="34" charset="0"/>
                <a:ea typeface="Verdana" panose="020B0604030504040204" pitchFamily="34" charset="0"/>
                <a:cs typeface="Tahoma" panose="020B0604030504040204" pitchFamily="34" charset="0"/>
              </a:rPr>
              <a:t>RESEARCH OBJECTIVES</a:t>
            </a:r>
          </a:p>
          <a:p>
            <a:pPr algn="ctr"/>
            <a:endParaRPr lang="en-MY"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a:p>
            <a:pPr marL="285750" indent="-285750">
              <a:buFont typeface="Arial" panose="020B0604020202020204" pitchFamily="34" charset="0"/>
              <a:buChar char="•"/>
            </a:pPr>
            <a:r>
              <a:rPr lang="en-MY" sz="1400" dirty="0">
                <a:latin typeface="Bahnschrift Light" panose="020B0502040204020203" pitchFamily="34" charset="0"/>
              </a:rPr>
              <a:t>To conduct comprehensive exploratory data analysis </a:t>
            </a:r>
          </a:p>
          <a:p>
            <a:endParaRPr lang="en-MY" sz="1400" dirty="0">
              <a:latin typeface="Bahnschrift Light" panose="020B0502040204020203" pitchFamily="34" charset="0"/>
            </a:endParaRPr>
          </a:p>
          <a:p>
            <a:pPr marL="285750" indent="-285750">
              <a:buFont typeface="Arial" panose="020B0604020202020204" pitchFamily="34" charset="0"/>
              <a:buChar char="•"/>
            </a:pPr>
            <a:r>
              <a:rPr lang="en-MY" sz="1400" dirty="0">
                <a:latin typeface="Bahnschrift Light" panose="020B0502040204020203" pitchFamily="34" charset="0"/>
              </a:rPr>
              <a:t>To analyse temporal sales patterns </a:t>
            </a:r>
          </a:p>
          <a:p>
            <a:endParaRPr lang="en-MY" sz="1400" dirty="0">
              <a:latin typeface="Bahnschrift Light" panose="020B0502040204020203" pitchFamily="34" charset="0"/>
            </a:endParaRPr>
          </a:p>
          <a:p>
            <a:pPr marL="285750" indent="-285750">
              <a:buFont typeface="Arial" panose="020B0604020202020204" pitchFamily="34" charset="0"/>
              <a:buChar char="•"/>
            </a:pPr>
            <a:r>
              <a:rPr lang="en-MY" sz="1400" dirty="0">
                <a:latin typeface="Bahnschrift Light" panose="020B0502040204020203" pitchFamily="34" charset="0"/>
              </a:rPr>
              <a:t>To develop and implement multiple forecasting models </a:t>
            </a:r>
          </a:p>
          <a:p>
            <a:endParaRPr lang="en-MY" sz="1400" dirty="0">
              <a:latin typeface="Bahnschrift Light" panose="020B0502040204020203" pitchFamily="34" charset="0"/>
            </a:endParaRPr>
          </a:p>
          <a:p>
            <a:pPr marL="285750" indent="-285750">
              <a:buFont typeface="Arial" panose="020B0604020202020204" pitchFamily="34" charset="0"/>
              <a:buChar char="•"/>
            </a:pPr>
            <a:r>
              <a:rPr lang="en-MY" sz="1400" dirty="0">
                <a:latin typeface="Bahnschrift Light" panose="020B0502040204020203" pitchFamily="34" charset="0"/>
              </a:rPr>
              <a:t>To establish comprehensive model evaluation criteria</a:t>
            </a:r>
          </a:p>
          <a:p>
            <a:endParaRPr lang="en-MY" sz="1400" dirty="0">
              <a:latin typeface="Bahnschrift Light" panose="020B0502040204020203" pitchFamily="34" charset="0"/>
            </a:endParaRPr>
          </a:p>
          <a:p>
            <a:pPr marL="285750" indent="-285750">
              <a:buFont typeface="Arial" panose="020B0604020202020204" pitchFamily="34" charset="0"/>
              <a:buChar char="•"/>
            </a:pPr>
            <a:r>
              <a:rPr lang="en-MY" sz="1400" dirty="0">
                <a:latin typeface="Bahnschrift Light" panose="020B0502040204020203" pitchFamily="34" charset="0"/>
              </a:rPr>
              <a:t>To identify optimal forecasting approaches</a:t>
            </a: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7553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64C8C-FA08-22F1-28C8-8EDDA2878CC5}"/>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83FCF899-C44B-BFB8-075C-C6539541A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0B1180C-ED6E-8C38-2093-A6D295978025}"/>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SCOPE OF STUDY</a:t>
            </a:r>
          </a:p>
        </p:txBody>
      </p:sp>
      <p:grpSp>
        <p:nvGrpSpPr>
          <p:cNvPr id="21" name="Group 20">
            <a:extLst>
              <a:ext uri="{FF2B5EF4-FFF2-40B4-BE49-F238E27FC236}">
                <a16:creationId xmlns:a16="http://schemas.microsoft.com/office/drawing/2014/main" id="{6D7282A2-D46E-BFB8-0FCE-27EA53DE2789}"/>
              </a:ext>
            </a:extLst>
          </p:cNvPr>
          <p:cNvGrpSpPr/>
          <p:nvPr/>
        </p:nvGrpSpPr>
        <p:grpSpPr>
          <a:xfrm>
            <a:off x="4073263" y="1681315"/>
            <a:ext cx="3772881" cy="2153265"/>
            <a:chOff x="4090220" y="1681315"/>
            <a:chExt cx="3755923" cy="2153265"/>
          </a:xfrm>
        </p:grpSpPr>
        <p:sp>
          <p:nvSpPr>
            <p:cNvPr id="5" name="Rectangle: Rounded Corners 4">
              <a:extLst>
                <a:ext uri="{FF2B5EF4-FFF2-40B4-BE49-F238E27FC236}">
                  <a16:creationId xmlns:a16="http://schemas.microsoft.com/office/drawing/2014/main" id="{DDEDEF74-B59A-DC7D-7991-6525E57174D4}"/>
                </a:ext>
              </a:extLst>
            </p:cNvPr>
            <p:cNvSpPr/>
            <p:nvPr/>
          </p:nvSpPr>
          <p:spPr>
            <a:xfrm>
              <a:off x="4090220" y="1681315"/>
              <a:ext cx="3755923" cy="215326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13" name="Rectangle 12">
              <a:extLst>
                <a:ext uri="{FF2B5EF4-FFF2-40B4-BE49-F238E27FC236}">
                  <a16:creationId xmlns:a16="http://schemas.microsoft.com/office/drawing/2014/main" id="{10F07E6F-9C98-6260-C232-D1D9B4AF501C}"/>
                </a:ext>
              </a:extLst>
            </p:cNvPr>
            <p:cNvSpPr/>
            <p:nvPr/>
          </p:nvSpPr>
          <p:spPr>
            <a:xfrm>
              <a:off x="4115420" y="2556067"/>
              <a:ext cx="796413" cy="786581"/>
            </a:xfrm>
            <a:prstGeom prst="rect">
              <a:avLst/>
            </a:prstGeom>
            <a:solidFill>
              <a:srgbClr val="3A8F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4000" dirty="0">
                  <a:latin typeface="Agency FB" panose="020B0503020202020204" pitchFamily="34" charset="0"/>
                </a:rPr>
                <a:t>01</a:t>
              </a:r>
            </a:p>
          </p:txBody>
        </p:sp>
      </p:grpSp>
      <p:grpSp>
        <p:nvGrpSpPr>
          <p:cNvPr id="22" name="Group 21">
            <a:extLst>
              <a:ext uri="{FF2B5EF4-FFF2-40B4-BE49-F238E27FC236}">
                <a16:creationId xmlns:a16="http://schemas.microsoft.com/office/drawing/2014/main" id="{4E229924-7B47-3345-3026-E3E5050BD4B4}"/>
              </a:ext>
            </a:extLst>
          </p:cNvPr>
          <p:cNvGrpSpPr/>
          <p:nvPr/>
        </p:nvGrpSpPr>
        <p:grpSpPr>
          <a:xfrm>
            <a:off x="8088343" y="3980097"/>
            <a:ext cx="3755923" cy="2153265"/>
            <a:chOff x="4090220" y="1681315"/>
            <a:chExt cx="3755923" cy="2153265"/>
          </a:xfrm>
        </p:grpSpPr>
        <p:sp>
          <p:nvSpPr>
            <p:cNvPr id="23" name="Rectangle: Rounded Corners 22">
              <a:extLst>
                <a:ext uri="{FF2B5EF4-FFF2-40B4-BE49-F238E27FC236}">
                  <a16:creationId xmlns:a16="http://schemas.microsoft.com/office/drawing/2014/main" id="{AE8408B0-36A3-E7D8-1EC7-EB9BCFA0C22B}"/>
                </a:ext>
              </a:extLst>
            </p:cNvPr>
            <p:cNvSpPr/>
            <p:nvPr/>
          </p:nvSpPr>
          <p:spPr>
            <a:xfrm>
              <a:off x="4090220" y="1681315"/>
              <a:ext cx="3755923" cy="215326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13A8F260-AA5F-7528-15AD-4158FF9D2538}"/>
                </a:ext>
              </a:extLst>
            </p:cNvPr>
            <p:cNvSpPr/>
            <p:nvPr/>
          </p:nvSpPr>
          <p:spPr>
            <a:xfrm>
              <a:off x="4198374" y="1946787"/>
              <a:ext cx="796413" cy="786581"/>
            </a:xfrm>
            <a:prstGeom prst="rect">
              <a:avLst/>
            </a:prstGeom>
            <a:solidFill>
              <a:srgbClr val="3A8F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4000" dirty="0">
                  <a:latin typeface="Agency FB" panose="020B0503020202020204" pitchFamily="34" charset="0"/>
                </a:rPr>
                <a:t>04</a:t>
              </a:r>
            </a:p>
          </p:txBody>
        </p:sp>
      </p:grpSp>
      <p:grpSp>
        <p:nvGrpSpPr>
          <p:cNvPr id="25" name="Group 24">
            <a:extLst>
              <a:ext uri="{FF2B5EF4-FFF2-40B4-BE49-F238E27FC236}">
                <a16:creationId xmlns:a16="http://schemas.microsoft.com/office/drawing/2014/main" id="{D19121A1-1FF2-46A2-3B1F-32E32D24B922}"/>
              </a:ext>
            </a:extLst>
          </p:cNvPr>
          <p:cNvGrpSpPr/>
          <p:nvPr/>
        </p:nvGrpSpPr>
        <p:grpSpPr>
          <a:xfrm>
            <a:off x="4068097" y="3980097"/>
            <a:ext cx="3755923" cy="2153265"/>
            <a:chOff x="4090220" y="1681315"/>
            <a:chExt cx="3755923" cy="2153265"/>
          </a:xfrm>
        </p:grpSpPr>
        <p:sp>
          <p:nvSpPr>
            <p:cNvPr id="26" name="Rectangle: Rounded Corners 25">
              <a:extLst>
                <a:ext uri="{FF2B5EF4-FFF2-40B4-BE49-F238E27FC236}">
                  <a16:creationId xmlns:a16="http://schemas.microsoft.com/office/drawing/2014/main" id="{49A62638-897F-D9A5-0BC4-241A721D96CC}"/>
                </a:ext>
              </a:extLst>
            </p:cNvPr>
            <p:cNvSpPr/>
            <p:nvPr/>
          </p:nvSpPr>
          <p:spPr>
            <a:xfrm>
              <a:off x="4090220" y="1681315"/>
              <a:ext cx="3755923" cy="215326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27" name="Rectangle 26">
              <a:extLst>
                <a:ext uri="{FF2B5EF4-FFF2-40B4-BE49-F238E27FC236}">
                  <a16:creationId xmlns:a16="http://schemas.microsoft.com/office/drawing/2014/main" id="{EA373315-F05F-1752-12A2-7749CDB4A962}"/>
                </a:ext>
              </a:extLst>
            </p:cNvPr>
            <p:cNvSpPr/>
            <p:nvPr/>
          </p:nvSpPr>
          <p:spPr>
            <a:xfrm>
              <a:off x="4112343" y="2321713"/>
              <a:ext cx="796413" cy="786581"/>
            </a:xfrm>
            <a:prstGeom prst="rect">
              <a:avLst/>
            </a:prstGeom>
            <a:solidFill>
              <a:srgbClr val="3A8F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4000" dirty="0">
                  <a:latin typeface="Agency FB" panose="020B0503020202020204" pitchFamily="34" charset="0"/>
                </a:rPr>
                <a:t>03</a:t>
              </a:r>
            </a:p>
          </p:txBody>
        </p:sp>
      </p:grpSp>
      <p:grpSp>
        <p:nvGrpSpPr>
          <p:cNvPr id="28" name="Group 27">
            <a:extLst>
              <a:ext uri="{FF2B5EF4-FFF2-40B4-BE49-F238E27FC236}">
                <a16:creationId xmlns:a16="http://schemas.microsoft.com/office/drawing/2014/main" id="{29F520FC-64C3-30C0-DFFD-E69B26453AE0}"/>
              </a:ext>
            </a:extLst>
          </p:cNvPr>
          <p:cNvGrpSpPr/>
          <p:nvPr/>
        </p:nvGrpSpPr>
        <p:grpSpPr>
          <a:xfrm>
            <a:off x="8088343" y="1656735"/>
            <a:ext cx="3755923" cy="2153265"/>
            <a:chOff x="4090220" y="1681315"/>
            <a:chExt cx="3755923" cy="2153265"/>
          </a:xfrm>
        </p:grpSpPr>
        <p:sp>
          <p:nvSpPr>
            <p:cNvPr id="29" name="Rectangle: Rounded Corners 28">
              <a:extLst>
                <a:ext uri="{FF2B5EF4-FFF2-40B4-BE49-F238E27FC236}">
                  <a16:creationId xmlns:a16="http://schemas.microsoft.com/office/drawing/2014/main" id="{863CB605-B4B0-C0B6-3C18-D1902AC6DA1B}"/>
                </a:ext>
              </a:extLst>
            </p:cNvPr>
            <p:cNvSpPr/>
            <p:nvPr/>
          </p:nvSpPr>
          <p:spPr>
            <a:xfrm>
              <a:off x="4090220" y="1681315"/>
              <a:ext cx="3755923" cy="2153265"/>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A99EEFB0-06F9-9761-ED41-FB7626F44B58}"/>
                </a:ext>
              </a:extLst>
            </p:cNvPr>
            <p:cNvSpPr/>
            <p:nvPr/>
          </p:nvSpPr>
          <p:spPr>
            <a:xfrm>
              <a:off x="4182317" y="2485910"/>
              <a:ext cx="796413" cy="786581"/>
            </a:xfrm>
            <a:prstGeom prst="rect">
              <a:avLst/>
            </a:prstGeom>
            <a:solidFill>
              <a:srgbClr val="3A8F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4000" dirty="0">
                  <a:latin typeface="Agency FB" panose="020B0503020202020204" pitchFamily="34" charset="0"/>
                </a:rPr>
                <a:t>02</a:t>
              </a:r>
            </a:p>
          </p:txBody>
        </p:sp>
      </p:grpSp>
      <p:sp>
        <p:nvSpPr>
          <p:cNvPr id="31" name="TextBox 30">
            <a:extLst>
              <a:ext uri="{FF2B5EF4-FFF2-40B4-BE49-F238E27FC236}">
                <a16:creationId xmlns:a16="http://schemas.microsoft.com/office/drawing/2014/main" id="{3C60F66E-41EE-21BC-A2A9-33188F2A25A3}"/>
              </a:ext>
            </a:extLst>
          </p:cNvPr>
          <p:cNvSpPr txBox="1"/>
          <p:nvPr/>
        </p:nvSpPr>
        <p:spPr>
          <a:xfrm>
            <a:off x="4898586" y="1789063"/>
            <a:ext cx="2873479" cy="2031325"/>
          </a:xfrm>
          <a:prstGeom prst="rect">
            <a:avLst/>
          </a:prstGeom>
          <a:noFill/>
        </p:spPr>
        <p:txBody>
          <a:bodyPr wrap="square" rtlCol="0">
            <a:spAutoFit/>
          </a:bodyPr>
          <a:lstStyle/>
          <a:p>
            <a:r>
              <a:rPr lang="en-US" sz="1400" b="1" dirty="0">
                <a:latin typeface="Bahnschrift Light" panose="020B0502040204020203" pitchFamily="34" charset="0"/>
              </a:rPr>
              <a:t>Data Source and </a:t>
            </a:r>
            <a:r>
              <a:rPr lang="en-US" sz="1400" dirty="0">
                <a:latin typeface="Bahnschrift Light" panose="020B0502040204020203" pitchFamily="34" charset="0"/>
              </a:rPr>
              <a:t>T</a:t>
            </a:r>
            <a:r>
              <a:rPr lang="en-US" sz="1400" b="1" dirty="0">
                <a:latin typeface="Bahnschrift Light" panose="020B0502040204020203" pitchFamily="34" charset="0"/>
              </a:rPr>
              <a:t>imeframe</a:t>
            </a:r>
            <a:r>
              <a:rPr lang="en-US" sz="1400" dirty="0">
                <a:latin typeface="Bahnschrift Light" panose="020B0502040204020203" pitchFamily="34" charset="0"/>
              </a:rPr>
              <a:t> </a:t>
            </a:r>
          </a:p>
          <a:p>
            <a:r>
              <a:rPr lang="en-US" sz="1400" dirty="0">
                <a:latin typeface="Bahnschrift Light" panose="020B0502040204020203" pitchFamily="34" charset="0"/>
              </a:rPr>
              <a:t>The study utilizes detailed transaction and customer data from a single Amway distributor which provides granular insights into customer purchasing patterns, product performance, and sales trends for developing robust forecasting models.</a:t>
            </a:r>
            <a:endParaRPr lang="en-MY" sz="1400" dirty="0">
              <a:latin typeface="Bahnschrift Light" panose="020B0502040204020203" pitchFamily="34" charset="0"/>
            </a:endParaRPr>
          </a:p>
        </p:txBody>
      </p:sp>
      <p:sp>
        <p:nvSpPr>
          <p:cNvPr id="32" name="TextBox 31">
            <a:extLst>
              <a:ext uri="{FF2B5EF4-FFF2-40B4-BE49-F238E27FC236}">
                <a16:creationId xmlns:a16="http://schemas.microsoft.com/office/drawing/2014/main" id="{175DCA04-568E-6957-F9E0-0DBD8064211E}"/>
              </a:ext>
            </a:extLst>
          </p:cNvPr>
          <p:cNvSpPr txBox="1"/>
          <p:nvPr/>
        </p:nvSpPr>
        <p:spPr>
          <a:xfrm>
            <a:off x="9008211" y="1838960"/>
            <a:ext cx="2873478" cy="1815882"/>
          </a:xfrm>
          <a:prstGeom prst="rect">
            <a:avLst/>
          </a:prstGeom>
          <a:noFill/>
        </p:spPr>
        <p:txBody>
          <a:bodyPr wrap="square" rtlCol="0">
            <a:spAutoFit/>
          </a:bodyPr>
          <a:lstStyle/>
          <a:p>
            <a:r>
              <a:rPr lang="en-US" sz="1400" b="1" dirty="0">
                <a:latin typeface="Bahnschrift Light" panose="020B0502040204020203" pitchFamily="34" charset="0"/>
              </a:rPr>
              <a:t>Forecasting Model Development</a:t>
            </a:r>
            <a:r>
              <a:rPr lang="en-US" sz="1400" dirty="0">
                <a:latin typeface="Bahnschrift Light" panose="020B0502040204020203" pitchFamily="34" charset="0"/>
              </a:rPr>
              <a:t> The research implements and compares four distinct forecasting approaches to ensures comprehensive evaluation of different forecasting methodologies suitable for direct selling business contexts.</a:t>
            </a:r>
            <a:endParaRPr lang="en-MY" sz="1400" dirty="0">
              <a:latin typeface="Bahnschrift Light" panose="020B0502040204020203" pitchFamily="34" charset="0"/>
            </a:endParaRPr>
          </a:p>
        </p:txBody>
      </p:sp>
      <p:sp>
        <p:nvSpPr>
          <p:cNvPr id="33" name="TextBox 32">
            <a:extLst>
              <a:ext uri="{FF2B5EF4-FFF2-40B4-BE49-F238E27FC236}">
                <a16:creationId xmlns:a16="http://schemas.microsoft.com/office/drawing/2014/main" id="{7DEAB774-293E-F974-FA94-BA8EE6F468BB}"/>
              </a:ext>
            </a:extLst>
          </p:cNvPr>
          <p:cNvSpPr txBox="1"/>
          <p:nvPr/>
        </p:nvSpPr>
        <p:spPr>
          <a:xfrm>
            <a:off x="4864510" y="4068934"/>
            <a:ext cx="2959510" cy="1815882"/>
          </a:xfrm>
          <a:prstGeom prst="rect">
            <a:avLst/>
          </a:prstGeom>
          <a:noFill/>
        </p:spPr>
        <p:txBody>
          <a:bodyPr wrap="square" rtlCol="0">
            <a:spAutoFit/>
          </a:bodyPr>
          <a:lstStyle/>
          <a:p>
            <a:r>
              <a:rPr lang="en-US" sz="1400" b="1" dirty="0">
                <a:latin typeface="Bahnschrift Light" panose="020B0502040204020203" pitchFamily="34" charset="0"/>
              </a:rPr>
              <a:t>Multiple Prediction Horizons</a:t>
            </a:r>
            <a:r>
              <a:rPr lang="en-US" sz="1400" dirty="0">
                <a:latin typeface="Bahnschrift Light" panose="020B0502040204020203" pitchFamily="34" charset="0"/>
              </a:rPr>
              <a:t> </a:t>
            </a:r>
          </a:p>
          <a:p>
            <a:r>
              <a:rPr lang="en-US" sz="1400" dirty="0">
                <a:latin typeface="Bahnschrift Light" panose="020B0502040204020203" pitchFamily="34" charset="0"/>
              </a:rPr>
              <a:t>The study develops forecasting systems capable of predictions across representative time scales to meet different business planning requirements from short-term operational decisions to long-term strategic planning.</a:t>
            </a:r>
            <a:endParaRPr lang="en-MY" sz="1400" dirty="0">
              <a:latin typeface="Bahnschrift Light" panose="020B0502040204020203" pitchFamily="34" charset="0"/>
            </a:endParaRPr>
          </a:p>
        </p:txBody>
      </p:sp>
      <p:sp>
        <p:nvSpPr>
          <p:cNvPr id="34" name="TextBox 33">
            <a:extLst>
              <a:ext uri="{FF2B5EF4-FFF2-40B4-BE49-F238E27FC236}">
                <a16:creationId xmlns:a16="http://schemas.microsoft.com/office/drawing/2014/main" id="{0AA04C9A-374A-904D-5F0D-F32578D86609}"/>
              </a:ext>
            </a:extLst>
          </p:cNvPr>
          <p:cNvSpPr txBox="1"/>
          <p:nvPr/>
        </p:nvSpPr>
        <p:spPr>
          <a:xfrm>
            <a:off x="9008211" y="4073868"/>
            <a:ext cx="2743202" cy="1815882"/>
          </a:xfrm>
          <a:prstGeom prst="rect">
            <a:avLst/>
          </a:prstGeom>
          <a:noFill/>
        </p:spPr>
        <p:txBody>
          <a:bodyPr wrap="square" rtlCol="0">
            <a:spAutoFit/>
          </a:bodyPr>
          <a:lstStyle/>
          <a:p>
            <a:r>
              <a:rPr lang="en-US" sz="1400" dirty="0">
                <a:latin typeface="Bahnschrift Light" panose="020B0502040204020203" pitchFamily="34" charset="0"/>
              </a:rPr>
              <a:t>T</a:t>
            </a:r>
            <a:r>
              <a:rPr lang="en-US" sz="1400" b="1" dirty="0">
                <a:latin typeface="Bahnschrift Light" panose="020B0502040204020203" pitchFamily="34" charset="0"/>
              </a:rPr>
              <a:t>echnology Stack and Deployment Considerations </a:t>
            </a:r>
          </a:p>
          <a:p>
            <a:r>
              <a:rPr lang="en-US" sz="1400" dirty="0">
                <a:latin typeface="Bahnschrift Light" panose="020B0502040204020203" pitchFamily="34" charset="0"/>
              </a:rPr>
              <a:t>The research focuses on Python-based model development using scikit-learn, TensorFlow/</a:t>
            </a:r>
            <a:r>
              <a:rPr lang="en-US" sz="1400" dirty="0" err="1">
                <a:latin typeface="Bahnschrift Light" panose="020B0502040204020203" pitchFamily="34" charset="0"/>
              </a:rPr>
              <a:t>Keras</a:t>
            </a:r>
            <a:r>
              <a:rPr lang="en-US" sz="1400" dirty="0">
                <a:latin typeface="Bahnschrift Light" panose="020B0502040204020203" pitchFamily="34" charset="0"/>
              </a:rPr>
              <a:t>, and specialized forecasting libraries like Prophet and </a:t>
            </a:r>
            <a:r>
              <a:rPr lang="en-US" sz="1400" dirty="0" err="1">
                <a:latin typeface="Bahnschrift Light" panose="020B0502040204020203" pitchFamily="34" charset="0"/>
              </a:rPr>
              <a:t>statsmodels</a:t>
            </a:r>
            <a:r>
              <a:rPr lang="en-US" sz="1400" dirty="0">
                <a:latin typeface="Bahnschrift Light" panose="020B0502040204020203" pitchFamily="34" charset="0"/>
              </a:rPr>
              <a:t>.</a:t>
            </a:r>
            <a:endParaRPr lang="en-MY" sz="1400" dirty="0">
              <a:latin typeface="Bahnschrift Light" panose="020B0502040204020203" pitchFamily="34" charset="0"/>
            </a:endParaRPr>
          </a:p>
        </p:txBody>
      </p:sp>
      <p:pic>
        <p:nvPicPr>
          <p:cNvPr id="36" name="Picture 35" descr="A book open with a graph on it&#10;&#10;AI-generated content may be incorrect.">
            <a:extLst>
              <a:ext uri="{FF2B5EF4-FFF2-40B4-BE49-F238E27FC236}">
                <a16:creationId xmlns:a16="http://schemas.microsoft.com/office/drawing/2014/main" id="{2638879C-46F2-DCED-F615-8C443994A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4024"/>
            <a:ext cx="3849555" cy="4369337"/>
          </a:xfrm>
          <a:prstGeom prst="rect">
            <a:avLst/>
          </a:prstGeom>
        </p:spPr>
      </p:pic>
    </p:spTree>
    <p:extLst>
      <p:ext uri="{BB962C8B-B14F-4D97-AF65-F5344CB8AC3E}">
        <p14:creationId xmlns:p14="http://schemas.microsoft.com/office/powerpoint/2010/main" val="1475418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9E3A4-0EA0-976E-8758-D42F582B974E}"/>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F310B0AF-DD9E-F719-841A-68CF60092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ED5097A0-E74C-2FE0-B756-8E420805F481}"/>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LITERATURE REVIEW</a:t>
            </a:r>
          </a:p>
        </p:txBody>
      </p:sp>
      <p:sp>
        <p:nvSpPr>
          <p:cNvPr id="8" name="Rectangle: Rounded Corners 7">
            <a:extLst>
              <a:ext uri="{FF2B5EF4-FFF2-40B4-BE49-F238E27FC236}">
                <a16:creationId xmlns:a16="http://schemas.microsoft.com/office/drawing/2014/main" id="{5A2BA73D-072B-80F2-B16D-342BCB79CAF9}"/>
              </a:ext>
            </a:extLst>
          </p:cNvPr>
          <p:cNvSpPr/>
          <p:nvPr/>
        </p:nvSpPr>
        <p:spPr>
          <a:xfrm>
            <a:off x="172659" y="1764021"/>
            <a:ext cx="2747521" cy="37813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ln w="0"/>
                <a:solidFill>
                  <a:srgbClr val="3A8F98"/>
                </a:solidFill>
                <a:effectLst>
                  <a:outerShdw blurRad="38100" dist="19050" dir="2700000" algn="tl" rotWithShape="0">
                    <a:schemeClr val="dk1">
                      <a:alpha val="40000"/>
                    </a:schemeClr>
                  </a:outerShdw>
                </a:effectLst>
                <a:latin typeface="Berlin Sans FB" panose="020E0602020502020306" pitchFamily="34" charset="0"/>
                <a:ea typeface="Verdana" panose="020B0604030504040204" pitchFamily="34" charset="0"/>
                <a:cs typeface="Tahoma" panose="020B0604030504040204" pitchFamily="34" charset="0"/>
              </a:rPr>
              <a:t>DIRECT SELLING INDUSTRY CHARACTERISTICS AND CHALLENGES</a:t>
            </a:r>
          </a:p>
          <a:p>
            <a:pPr algn="ctr"/>
            <a:endParaRPr lang="en-US" dirty="0">
              <a:ln w="0"/>
              <a:solidFill>
                <a:srgbClr val="3A8F98"/>
              </a:solidFill>
              <a:effectLst>
                <a:outerShdw blurRad="38100" dist="19050" dir="2700000" algn="tl" rotWithShape="0">
                  <a:schemeClr val="dk1">
                    <a:alpha val="40000"/>
                  </a:schemeClr>
                </a:outerShdw>
              </a:effectLst>
              <a:latin typeface="Berlin Sans FB" panose="020E0602020502020306" pitchFamily="34" charset="0"/>
              <a:ea typeface="Verdana" panose="020B0604030504040204" pitchFamily="34" charset="0"/>
              <a:cs typeface="Tahoma" panose="020B0604030504040204" pitchFamily="34" charset="0"/>
            </a:endParaRPr>
          </a:p>
          <a:p>
            <a:pPr algn="ctr"/>
            <a:r>
              <a:rPr lang="en-US" sz="1400" dirty="0">
                <a:ln w="0"/>
                <a:solidFill>
                  <a:schemeClr val="tx1"/>
                </a:solidFill>
                <a:latin typeface="Bahnschrift Light" panose="020B0502040204020203" pitchFamily="34" charset="0"/>
                <a:ea typeface="Verdana" panose="020B0604030504040204" pitchFamily="34" charset="0"/>
                <a:cs typeface="Tahoma" panose="020B0604030504040204" pitchFamily="34" charset="0"/>
              </a:rPr>
              <a:t>The literature examines the unique operational challenges faced by direct selling organizations, particularly those functioning within network marketing relationships like Amway.</a:t>
            </a:r>
            <a:endParaRPr lang="en-MY" sz="1400" dirty="0">
              <a:ln w="0"/>
              <a:solidFill>
                <a:schemeClr val="tx1"/>
              </a:solidFill>
              <a:latin typeface="Bahnschrift Light" panose="020B0502040204020203" pitchFamily="34" charset="0"/>
              <a:ea typeface="Verdana" panose="020B0604030504040204" pitchFamily="34" charset="0"/>
              <a:cs typeface="Tahoma" panose="020B0604030504040204" pitchFamily="34" charset="0"/>
            </a:endParaRPr>
          </a:p>
        </p:txBody>
      </p:sp>
      <p:sp>
        <p:nvSpPr>
          <p:cNvPr id="9" name="Rectangle: Rounded Corners 8">
            <a:extLst>
              <a:ext uri="{FF2B5EF4-FFF2-40B4-BE49-F238E27FC236}">
                <a16:creationId xmlns:a16="http://schemas.microsoft.com/office/drawing/2014/main" id="{99BC550E-1E16-A494-CA60-73DAE262854E}"/>
              </a:ext>
            </a:extLst>
          </p:cNvPr>
          <p:cNvSpPr/>
          <p:nvPr/>
        </p:nvSpPr>
        <p:spPr>
          <a:xfrm>
            <a:off x="3057832" y="1764021"/>
            <a:ext cx="2747521" cy="37813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solidFill>
                  <a:srgbClr val="3A8F98"/>
                </a:solidFill>
                <a:effectLst>
                  <a:outerShdw blurRad="38100" dist="38100" dir="2700000" algn="tl">
                    <a:srgbClr val="000000">
                      <a:alpha val="43137"/>
                    </a:srgbClr>
                  </a:outerShdw>
                </a:effectLst>
                <a:latin typeface="Berlin Sans FB" panose="020E0602020502020306" pitchFamily="34" charset="0"/>
              </a:rPr>
              <a:t>SALES FORECASTING MODELS AND METHODOLOGIES </a:t>
            </a:r>
          </a:p>
          <a:p>
            <a:pPr algn="ctr"/>
            <a:endParaRPr lang="en-US" dirty="0">
              <a:solidFill>
                <a:srgbClr val="3A8F98"/>
              </a:solidFill>
              <a:effectLst>
                <a:outerShdw blurRad="38100" dist="38100" dir="2700000" algn="tl">
                  <a:srgbClr val="000000">
                    <a:alpha val="43137"/>
                  </a:srgbClr>
                </a:outerShdw>
              </a:effectLst>
              <a:latin typeface="Berlin Sans FB" panose="020E0602020502020306" pitchFamily="34" charset="0"/>
            </a:endParaRPr>
          </a:p>
          <a:p>
            <a:pPr algn="ctr"/>
            <a:endParaRPr lang="en-US" dirty="0">
              <a:solidFill>
                <a:srgbClr val="3A8F98"/>
              </a:solidFill>
              <a:effectLst>
                <a:outerShdw blurRad="38100" dist="38100" dir="2700000" algn="tl">
                  <a:srgbClr val="000000">
                    <a:alpha val="43137"/>
                  </a:srgbClr>
                </a:outerShdw>
              </a:effectLst>
              <a:latin typeface="Berlin Sans FB" panose="020E0602020502020306" pitchFamily="34" charset="0"/>
            </a:endParaRPr>
          </a:p>
          <a:p>
            <a:pPr algn="ctr"/>
            <a:r>
              <a:rPr lang="en-US" sz="1400" dirty="0">
                <a:latin typeface="Bahnschrift Light" panose="020B0502040204020203" pitchFamily="34" charset="0"/>
              </a:rPr>
              <a:t>The literature review covers the evolution of forecasting approaches from traditional statistical models (ARIMA, exponential smoothing, Bass diffusion models) to modern machine learning techniques (LSTM, Random Forest, SVM).</a:t>
            </a: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pic>
        <p:nvPicPr>
          <p:cNvPr id="12" name="Picture 11" descr="A book and pen on a table&#10;&#10;AI-generated content may be incorrect.">
            <a:extLst>
              <a:ext uri="{FF2B5EF4-FFF2-40B4-BE49-F238E27FC236}">
                <a16:creationId xmlns:a16="http://schemas.microsoft.com/office/drawing/2014/main" id="{8C14D658-C210-E38A-1F67-C766AAFC5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7183" y="1391920"/>
            <a:ext cx="3914817" cy="5466080"/>
          </a:xfrm>
          <a:prstGeom prst="rect">
            <a:avLst/>
          </a:prstGeom>
        </p:spPr>
      </p:pic>
      <p:sp>
        <p:nvSpPr>
          <p:cNvPr id="10" name="Rectangle: Rounded Corners 9">
            <a:extLst>
              <a:ext uri="{FF2B5EF4-FFF2-40B4-BE49-F238E27FC236}">
                <a16:creationId xmlns:a16="http://schemas.microsoft.com/office/drawing/2014/main" id="{04D769BD-1FA7-C126-D352-79FEC48BCBCA}"/>
              </a:ext>
            </a:extLst>
          </p:cNvPr>
          <p:cNvSpPr/>
          <p:nvPr/>
        </p:nvSpPr>
        <p:spPr>
          <a:xfrm>
            <a:off x="5932845" y="1764021"/>
            <a:ext cx="2747521" cy="378137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dirty="0">
                <a:solidFill>
                  <a:srgbClr val="3A8F98"/>
                </a:solidFill>
                <a:effectLst>
                  <a:outerShdw blurRad="38100" dist="38100" dir="2700000" algn="tl">
                    <a:srgbClr val="000000">
                      <a:alpha val="43137"/>
                    </a:srgbClr>
                  </a:outerShdw>
                </a:effectLst>
                <a:latin typeface="Berlin Sans FB" panose="020E0602020502020306" pitchFamily="34" charset="0"/>
              </a:rPr>
              <a:t>CUSTOMER SEGMENTATION AND BEHAVIORAL ANALYSIS</a:t>
            </a:r>
          </a:p>
          <a:p>
            <a:pPr algn="ctr"/>
            <a:endParaRPr lang="en-US" dirty="0">
              <a:solidFill>
                <a:srgbClr val="3A8F98"/>
              </a:solidFill>
              <a:effectLst>
                <a:outerShdw blurRad="38100" dist="38100" dir="2700000" algn="tl">
                  <a:srgbClr val="000000">
                    <a:alpha val="43137"/>
                  </a:srgbClr>
                </a:outerShdw>
              </a:effectLst>
              <a:latin typeface="Berlin Sans FB" panose="020E0602020502020306" pitchFamily="34" charset="0"/>
            </a:endParaRPr>
          </a:p>
          <a:p>
            <a:pPr algn="ctr"/>
            <a:r>
              <a:rPr lang="en-US" sz="1400" dirty="0">
                <a:latin typeface="Bahnschrift Light" panose="020B0502040204020203" pitchFamily="34" charset="0"/>
              </a:rPr>
              <a:t>Studies highlight the importance of customer profiling and segmentation using advanced techniques like RFM analysis (Recency, Frequency, Monetary) combined with clustering algorithms.</a:t>
            </a:r>
            <a:endParaRPr lang="en-MY" sz="1400" dirty="0">
              <a:ln w="0"/>
              <a:solidFill>
                <a:schemeClr val="tx1"/>
              </a:solidFill>
              <a:effectLst>
                <a:outerShdw blurRad="38100" dist="19050" dir="2700000" algn="tl" rotWithShape="0">
                  <a:schemeClr val="dk1">
                    <a:alpha val="40000"/>
                  </a:schemeClr>
                </a:outerShdw>
              </a:effectLst>
              <a:latin typeface="Bahnschrift Light" panose="020B0502040204020203" pitchFamily="34" charset="0"/>
              <a:ea typeface="Verdan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7863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48BD3-B3D0-CB3B-4918-E3216284202D}"/>
            </a:ext>
          </a:extLst>
        </p:cNvPr>
        <p:cNvGrpSpPr/>
        <p:nvPr/>
      </p:nvGrpSpPr>
      <p:grpSpPr>
        <a:xfrm>
          <a:off x="0" y="0"/>
          <a:ext cx="0" cy="0"/>
          <a:chOff x="0" y="0"/>
          <a:chExt cx="0" cy="0"/>
        </a:xfrm>
      </p:grpSpPr>
      <p:pic>
        <p:nvPicPr>
          <p:cNvPr id="4" name="Picture 2" descr="Universiti Teknologi Malaysia Branding I UTM Brand">
            <a:extLst>
              <a:ext uri="{FF2B5EF4-FFF2-40B4-BE49-F238E27FC236}">
                <a16:creationId xmlns:a16="http://schemas.microsoft.com/office/drawing/2014/main" id="{2BCA3F37-3CF3-1DC5-B148-0690FE163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70" y="-497394"/>
            <a:ext cx="2261419" cy="22614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BCFB1F0-3AC4-BD57-3126-6F3CFBA888B0}"/>
              </a:ext>
            </a:extLst>
          </p:cNvPr>
          <p:cNvSpPr/>
          <p:nvPr/>
        </p:nvSpPr>
        <p:spPr>
          <a:xfrm>
            <a:off x="-462116" y="530942"/>
            <a:ext cx="5122606" cy="619432"/>
          </a:xfrm>
          <a:prstGeom prst="roundRect">
            <a:avLst>
              <a:gd name="adj" fmla="val 50000"/>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MY" sz="2400" dirty="0">
                <a:solidFill>
                  <a:srgbClr val="3A8F98"/>
                </a:solidFill>
                <a:effectLst>
                  <a:outerShdw blurRad="38100" dist="38100" dir="2700000" algn="tl">
                    <a:srgbClr val="000000">
                      <a:alpha val="43137"/>
                    </a:srgbClr>
                  </a:outerShdw>
                </a:effectLst>
                <a:latin typeface="Berlin Sans FB" panose="020E0602020502020306" pitchFamily="34" charset="0"/>
              </a:rPr>
              <a:t>              LITERATURE REVIEW</a:t>
            </a:r>
          </a:p>
        </p:txBody>
      </p:sp>
      <p:graphicFrame>
        <p:nvGraphicFramePr>
          <p:cNvPr id="3" name="Table 2">
            <a:extLst>
              <a:ext uri="{FF2B5EF4-FFF2-40B4-BE49-F238E27FC236}">
                <a16:creationId xmlns:a16="http://schemas.microsoft.com/office/drawing/2014/main" id="{82BBD390-B3BC-5BA8-9B98-FB7BFA823516}"/>
              </a:ext>
            </a:extLst>
          </p:cNvPr>
          <p:cNvGraphicFramePr>
            <a:graphicFrameLocks noGrp="1"/>
          </p:cNvGraphicFramePr>
          <p:nvPr>
            <p:extLst>
              <p:ext uri="{D42A27DB-BD31-4B8C-83A1-F6EECF244321}">
                <p14:modId xmlns:p14="http://schemas.microsoft.com/office/powerpoint/2010/main" val="2873198153"/>
              </p:ext>
            </p:extLst>
          </p:nvPr>
        </p:nvGraphicFramePr>
        <p:xfrm>
          <a:off x="593674" y="1398905"/>
          <a:ext cx="11161446" cy="4997241"/>
        </p:xfrm>
        <a:graphic>
          <a:graphicData uri="http://schemas.openxmlformats.org/drawingml/2006/table">
            <a:tbl>
              <a:tblPr firstRow="1" firstCol="1" bandRow="1"/>
              <a:tblGrid>
                <a:gridCol w="1881346">
                  <a:extLst>
                    <a:ext uri="{9D8B030D-6E8A-4147-A177-3AD203B41FA5}">
                      <a16:colId xmlns:a16="http://schemas.microsoft.com/office/drawing/2014/main" val="4055528689"/>
                    </a:ext>
                  </a:extLst>
                </a:gridCol>
                <a:gridCol w="2532580">
                  <a:extLst>
                    <a:ext uri="{9D8B030D-6E8A-4147-A177-3AD203B41FA5}">
                      <a16:colId xmlns:a16="http://schemas.microsoft.com/office/drawing/2014/main" val="3683544042"/>
                    </a:ext>
                  </a:extLst>
                </a:gridCol>
                <a:gridCol w="3183816">
                  <a:extLst>
                    <a:ext uri="{9D8B030D-6E8A-4147-A177-3AD203B41FA5}">
                      <a16:colId xmlns:a16="http://schemas.microsoft.com/office/drawing/2014/main" val="4141136112"/>
                    </a:ext>
                  </a:extLst>
                </a:gridCol>
                <a:gridCol w="3563704">
                  <a:extLst>
                    <a:ext uri="{9D8B030D-6E8A-4147-A177-3AD203B41FA5}">
                      <a16:colId xmlns:a16="http://schemas.microsoft.com/office/drawing/2014/main" val="275209424"/>
                    </a:ext>
                  </a:extLst>
                </a:gridCol>
              </a:tblGrid>
              <a:tr h="478877">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Author / Year</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Title</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Research Focus</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tc>
                  <a:txBody>
                    <a:bodyPr/>
                    <a:lstStyle/>
                    <a:p>
                      <a:pPr algn="ctr">
                        <a:lnSpc>
                          <a:spcPct val="150000"/>
                        </a:lnSpc>
                        <a:spcAft>
                          <a:spcPts val="800"/>
                        </a:spcAft>
                        <a:buNone/>
                      </a:pPr>
                      <a:r>
                        <a:rPr lang="en-MY" sz="2000" b="0" kern="100" dirty="0">
                          <a:solidFill>
                            <a:schemeClr val="bg1"/>
                          </a:solidFill>
                          <a:effectLst>
                            <a:outerShdw blurRad="38100" dist="38100" dir="2700000" algn="tl">
                              <a:srgbClr val="000000">
                                <a:alpha val="43137"/>
                              </a:srgbClr>
                            </a:outerShdw>
                          </a:effectLst>
                          <a:latin typeface="Berlin Sans FB" panose="020E0602020502020306" pitchFamily="34" charset="0"/>
                          <a:ea typeface="Aptos" panose="020B0004020202020204" pitchFamily="34" charset="0"/>
                          <a:cs typeface="Times New Roman" panose="02020603050405020304" pitchFamily="18" charset="0"/>
                        </a:rPr>
                        <a:t>Machine Learning Methods</a:t>
                      </a: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724886186"/>
                  </a:ext>
                </a:extLst>
              </a:tr>
              <a:tr h="1611950">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Liu et al. (2023)</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 combination model based on multi-angle feature extraction and sentiment analysis: Application to EVs sales forecasting</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Developing a hybrid forecasting model integrating multi-angle feature extraction and sentiment analysis for electric vehicle sales prediction</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MEMD decomposition, Sentiment analysis, Combination forecasting</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3460341"/>
                  </a:ext>
                </a:extLst>
              </a:tr>
              <a:tr h="1338662">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Elalem et al. (2023)</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 machine learning-based framework for forecasting sales of new products with short life cycles using deep neural networks</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Forecasting sales of new short life cycle products using deep learning and ARIMAX with cluster-based data augmentation</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ARIMAX, LSTM, GRU, CNN</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2181703"/>
                  </a:ext>
                </a:extLst>
              </a:tr>
              <a:tr h="1338662">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Yan et al. (2025)</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 novel sales forecast framework based on separate feature extraction and reconciliation under hierarchical constraint</a:t>
                      </a:r>
                      <a:endParaRPr lang="en-MY" sz="14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Hierarchical sales forecasting with separate feature extraction and reconciliation to improve supply chain planning</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50000"/>
                        </a:lnSpc>
                        <a:spcAft>
                          <a:spcPts val="800"/>
                        </a:spcAft>
                        <a:buNone/>
                      </a:pPr>
                      <a:r>
                        <a:rPr lang="en-MY" sz="14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LSTM (for time-dependent features), MLP (for static features)</a:t>
                      </a:r>
                      <a:endParaRPr lang="en-MY"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4835" marR="648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4240930"/>
                  </a:ext>
                </a:extLst>
              </a:tr>
            </a:tbl>
          </a:graphicData>
        </a:graphic>
      </p:graphicFrame>
    </p:spTree>
    <p:extLst>
      <p:ext uri="{BB962C8B-B14F-4D97-AF65-F5344CB8AC3E}">
        <p14:creationId xmlns:p14="http://schemas.microsoft.com/office/powerpoint/2010/main" val="2801211854"/>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992</TotalTime>
  <Words>2117</Words>
  <Application>Microsoft Office PowerPoint</Application>
  <PresentationFormat>Widescreen</PresentationFormat>
  <Paragraphs>221</Paragraphs>
  <Slides>23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Agency FB</vt:lpstr>
      <vt:lpstr>Aptos</vt:lpstr>
      <vt:lpstr>Aptos Display</vt:lpstr>
      <vt:lpstr>Arial</vt:lpstr>
      <vt:lpstr>Bahnschrift Light</vt:lpstr>
      <vt:lpstr>Berlin Sans FB</vt:lpstr>
      <vt:lpstr>Maiandra GD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SIVARAJAN A/L S.ESVARAN MCS241051</dc:creator>
  <cp:lastModifiedBy>SIVARAJAN A/L S.ESVARAN MCS241051</cp:lastModifiedBy>
  <cp:revision>33</cp:revision>
  <dcterms:created xsi:type="dcterms:W3CDTF">2025-06-29T10:00:00Z</dcterms:created>
  <dcterms:modified xsi:type="dcterms:W3CDTF">2025-06-30T06:43:27Z</dcterms:modified>
</cp:coreProperties>
</file>